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8" r:id="rId4"/>
    <p:sldId id="265" r:id="rId5"/>
    <p:sldId id="259" r:id="rId6"/>
    <p:sldId id="260" r:id="rId7"/>
    <p:sldId id="264" r:id="rId8"/>
    <p:sldId id="261" r:id="rId9"/>
    <p:sldId id="266" r:id="rId10"/>
    <p:sldId id="262" r:id="rId11"/>
    <p:sldId id="273" r:id="rId12"/>
    <p:sldId id="263"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4EFFDE7-F0C0-4024-813C-80AE50594D9B}" type="datetimeFigureOut">
              <a:rPr lang="en-US" smtClean="0"/>
              <a:pPr/>
              <a:t>8/16/2013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C08B88C-EF84-4439-AA0E-7FAD3C0C590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EFFDE7-F0C0-4024-813C-80AE50594D9B}"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8B88C-EF84-4439-AA0E-7FAD3C0C59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EFFDE7-F0C0-4024-813C-80AE50594D9B}"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8B88C-EF84-4439-AA0E-7FAD3C0C59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EFFDE7-F0C0-4024-813C-80AE50594D9B}"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8B88C-EF84-4439-AA0E-7FAD3C0C590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EFFDE7-F0C0-4024-813C-80AE50594D9B}" type="datetimeFigureOut">
              <a:rPr lang="en-US" smtClean="0"/>
              <a:pPr/>
              <a:t>8/16/2013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C08B88C-EF84-4439-AA0E-7FAD3C0C59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EFFDE7-F0C0-4024-813C-80AE50594D9B}" type="datetimeFigureOut">
              <a:rPr lang="en-US" smtClean="0"/>
              <a:pPr/>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8B88C-EF84-4439-AA0E-7FAD3C0C590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4EFFDE7-F0C0-4024-813C-80AE50594D9B}" type="datetimeFigureOut">
              <a:rPr lang="en-US" smtClean="0"/>
              <a:pPr/>
              <a:t>8/16/2013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8B88C-EF84-4439-AA0E-7FAD3C0C590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EFFDE7-F0C0-4024-813C-80AE50594D9B}" type="datetimeFigureOut">
              <a:rPr lang="en-US" smtClean="0"/>
              <a:pPr/>
              <a:t>8/16/2013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8B88C-EF84-4439-AA0E-7FAD3C0C59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FFDE7-F0C0-4024-813C-80AE50594D9B}" type="datetimeFigureOut">
              <a:rPr lang="en-US" smtClean="0"/>
              <a:pPr/>
              <a:t>8/16/2013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8B88C-EF84-4439-AA0E-7FAD3C0C59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EFFDE7-F0C0-4024-813C-80AE50594D9B}" type="datetimeFigureOut">
              <a:rPr lang="en-US" smtClean="0"/>
              <a:pPr/>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8B88C-EF84-4439-AA0E-7FAD3C0C590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EFFDE7-F0C0-4024-813C-80AE50594D9B}" type="datetimeFigureOut">
              <a:rPr lang="en-US" smtClean="0"/>
              <a:pPr/>
              <a:t>8/16/2013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C08B88C-EF84-4439-AA0E-7FAD3C0C590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4EFFDE7-F0C0-4024-813C-80AE50594D9B}" type="datetimeFigureOut">
              <a:rPr lang="en-US" smtClean="0"/>
              <a:pPr/>
              <a:t>8/16/2013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08B88C-EF84-4439-AA0E-7FAD3C0C59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Gettin</a:t>
            </a:r>
            <a:r>
              <a:rPr lang="en-US" dirty="0" smtClean="0"/>
              <a:t>’ Literate Wit 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53980"/>
            <a:ext cx="4057650" cy="305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Panther’s response:</a:t>
            </a:r>
            <a:endParaRPr lang="en-US" dirty="0"/>
          </a:p>
        </p:txBody>
      </p:sp>
      <p:pic>
        <p:nvPicPr>
          <p:cNvPr id="6146" name="Picture 2" descr="C:\Users\pantherl\AppData\Local\Microsoft\Windows\Temporary Internet Files\Content.IE5\FSI5LYFC\MPj04117770000[1].jpg"/>
          <p:cNvPicPr>
            <a:picLocks noChangeAspect="1" noChangeArrowheads="1"/>
          </p:cNvPicPr>
          <p:nvPr/>
        </p:nvPicPr>
        <p:blipFill>
          <a:blip r:embed="rId2" cstate="print"/>
          <a:srcRect/>
          <a:stretch>
            <a:fillRect/>
          </a:stretch>
        </p:blipFill>
        <p:spPr bwMode="auto">
          <a:xfrm>
            <a:off x="6934200" y="228600"/>
            <a:ext cx="1371600" cy="2062434"/>
          </a:xfrm>
          <a:prstGeom prst="rect">
            <a:avLst/>
          </a:prstGeom>
          <a:noFill/>
        </p:spPr>
      </p:pic>
      <p:sp>
        <p:nvSpPr>
          <p:cNvPr id="4" name="Text Placeholder 3"/>
          <p:cNvSpPr>
            <a:spLocks noGrp="1"/>
          </p:cNvSpPr>
          <p:nvPr>
            <p:ph type="body" idx="1"/>
          </p:nvPr>
        </p:nvSpPr>
        <p:spPr>
          <a:xfrm>
            <a:off x="722313" y="2547938"/>
            <a:ext cx="7772400" cy="3319462"/>
          </a:xfrm>
        </p:spPr>
        <p:txBody>
          <a:bodyPr>
            <a:normAutofit lnSpcReduction="10000"/>
          </a:bodyPr>
          <a:lstStyle/>
          <a:p>
            <a:r>
              <a:rPr lang="en-US" dirty="0" smtClean="0"/>
              <a:t>You will be Writing on Demand each week! Don’t freak out; this is what it will look like:</a:t>
            </a:r>
          </a:p>
          <a:p>
            <a:pPr marL="342900" indent="-342900">
              <a:buFont typeface="Arial" pitchFamily="34" charset="0"/>
              <a:buChar char="•"/>
            </a:pPr>
            <a:r>
              <a:rPr lang="en-US" dirty="0" smtClean="0"/>
              <a:t>The first day of the week (usually Monday) you will be presented with several writing prompts with clear directions and all the resources you need. One will be based on an article I provide, and another will be a creative writing challenge. </a:t>
            </a:r>
          </a:p>
          <a:p>
            <a:pPr marL="342900" indent="-342900">
              <a:buFont typeface="Arial" pitchFamily="34" charset="0"/>
              <a:buChar char="•"/>
            </a:pPr>
            <a:r>
              <a:rPr lang="en-US" dirty="0" smtClean="0"/>
              <a:t>I will also give you examples of responses</a:t>
            </a:r>
          </a:p>
          <a:p>
            <a:pPr marL="342900" indent="-342900">
              <a:buFont typeface="Arial" pitchFamily="34" charset="0"/>
              <a:buChar char="•"/>
            </a:pPr>
            <a:r>
              <a:rPr lang="en-US" dirty="0" smtClean="0"/>
              <a:t>We will use this week to practice Writing on Demand, it will not be for a grade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Panther’s response:</a:t>
            </a:r>
            <a:endParaRPr lang="en-US" dirty="0"/>
          </a:p>
        </p:txBody>
      </p:sp>
      <p:sp>
        <p:nvSpPr>
          <p:cNvPr id="3" name="Text Placeholder 2"/>
          <p:cNvSpPr>
            <a:spLocks noGrp="1"/>
          </p:cNvSpPr>
          <p:nvPr>
            <p:ph type="body" idx="1"/>
          </p:nvPr>
        </p:nvSpPr>
        <p:spPr>
          <a:xfrm>
            <a:off x="762000" y="2667000"/>
            <a:ext cx="7772400" cy="4038600"/>
          </a:xfrm>
        </p:spPr>
        <p:txBody>
          <a:bodyPr>
            <a:normAutofit fontScale="92500" lnSpcReduction="10000"/>
          </a:bodyPr>
          <a:lstStyle/>
          <a:p>
            <a:r>
              <a:rPr lang="en-US" b="1" dirty="0" smtClean="0"/>
              <a:t>Monday: </a:t>
            </a:r>
            <a:r>
              <a:rPr lang="en-US" dirty="0" smtClean="0"/>
              <a:t>You choose the prompt you want to respond to, look over the information and examples provided</a:t>
            </a:r>
          </a:p>
          <a:p>
            <a:endParaRPr lang="en-US" dirty="0"/>
          </a:p>
          <a:p>
            <a:r>
              <a:rPr lang="en-US" b="1" dirty="0" smtClean="0"/>
              <a:t>Tuesday through Thursday: </a:t>
            </a:r>
            <a:r>
              <a:rPr lang="en-US" dirty="0" smtClean="0"/>
              <a:t>You will be given work time in class to create your piece of writing. The first five minutes of class will always be WOD time. You can use this time to research, draft, edit, revise, ask for help, or read if you finish early. You may not be out of your seat or be off task.  </a:t>
            </a:r>
          </a:p>
          <a:p>
            <a:endParaRPr lang="en-US" dirty="0"/>
          </a:p>
          <a:p>
            <a:r>
              <a:rPr lang="en-US" b="1" dirty="0" smtClean="0"/>
              <a:t>Friday: </a:t>
            </a:r>
            <a:r>
              <a:rPr lang="en-US" dirty="0" smtClean="0"/>
              <a:t>Three to five students will be randomly selected to present their work in an informal way. All students will turn in their work for the weeks either in print or electronically. </a:t>
            </a:r>
            <a:endParaRPr lang="en-US" dirty="0"/>
          </a:p>
        </p:txBody>
      </p:sp>
    </p:spTree>
    <p:extLst>
      <p:ext uri="{BB962C8B-B14F-4D97-AF65-F5344CB8AC3E}">
        <p14:creationId xmlns:p14="http://schemas.microsoft.com/office/powerpoint/2010/main" val="3025813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idx="1"/>
          </p:nvPr>
        </p:nvSpPr>
        <p:spPr>
          <a:xfrm>
            <a:off x="722313" y="2547938"/>
            <a:ext cx="7772400" cy="4614862"/>
          </a:xfrm>
        </p:spPr>
        <p:txBody>
          <a:bodyPr>
            <a:normAutofit/>
          </a:bodyPr>
          <a:lstStyle/>
          <a:p>
            <a:pPr lvl="1"/>
            <a:r>
              <a:rPr lang="en-US" sz="2400" dirty="0" smtClean="0"/>
              <a:t>When you turn in your Writing on Demand assignment each Friday</a:t>
            </a:r>
            <a:r>
              <a:rPr lang="en-US" sz="2400" dirty="0" smtClean="0"/>
              <a:t>, </a:t>
            </a:r>
            <a:r>
              <a:rPr lang="en-US" sz="2400" dirty="0" smtClean="0"/>
              <a:t>I will be grading on the 3, 2, 1 </a:t>
            </a:r>
            <a:r>
              <a:rPr lang="en-US" sz="2400" dirty="0" smtClean="0"/>
              <a:t>scale that translates into a 20% grade. Elements </a:t>
            </a:r>
            <a:r>
              <a:rPr lang="en-US" sz="2400" dirty="0" smtClean="0"/>
              <a:t>I am looking for include:</a:t>
            </a:r>
          </a:p>
          <a:p>
            <a:pPr lvl="1">
              <a:buFont typeface="Arial" charset="0"/>
              <a:buChar char="•"/>
            </a:pPr>
            <a:r>
              <a:rPr lang="en-US" sz="2400" b="1" dirty="0" smtClean="0"/>
              <a:t>Preparation </a:t>
            </a:r>
            <a:r>
              <a:rPr lang="en-US" sz="2400" dirty="0" smtClean="0"/>
              <a:t>Is the student working at the bell? Are they creating content independently?</a:t>
            </a:r>
          </a:p>
          <a:p>
            <a:pPr lvl="1">
              <a:buFont typeface="Arial" charset="0"/>
              <a:buChar char="•"/>
            </a:pPr>
            <a:r>
              <a:rPr lang="en-US" sz="2400" b="1" dirty="0" smtClean="0"/>
              <a:t>Participation </a:t>
            </a:r>
            <a:r>
              <a:rPr lang="en-US" sz="2400" dirty="0" smtClean="0"/>
              <a:t>Are the students completing the tasks daily? Do they complete the projects to the best of their abilities?</a:t>
            </a:r>
            <a:endParaRPr lang="en-US" sz="2400" b="1" dirty="0" smtClean="0"/>
          </a:p>
          <a:p>
            <a:pPr lvl="1">
              <a:buFont typeface="Arial" charset="0"/>
              <a:buChar char="•"/>
            </a:pPr>
            <a:r>
              <a:rPr lang="en-US" sz="2400" b="1" dirty="0" smtClean="0"/>
              <a:t>Practice</a:t>
            </a:r>
            <a:r>
              <a:rPr lang="en-US" sz="2400" dirty="0" smtClean="0"/>
              <a:t> Does the student apply knowledge from class to the assignments?</a:t>
            </a:r>
            <a:endParaRPr lang="en-US" sz="2400" dirty="0"/>
          </a:p>
        </p:txBody>
      </p:sp>
      <p:pic>
        <p:nvPicPr>
          <p:cNvPr id="7170" name="Picture 2" descr="C:\Users\pantherl\AppData\Local\Microsoft\Windows\Temporary Internet Files\Content.IE5\LBP9A8OX\MPj04333610000[1].jpg"/>
          <p:cNvPicPr>
            <a:picLocks noChangeAspect="1" noChangeArrowheads="1"/>
          </p:cNvPicPr>
          <p:nvPr/>
        </p:nvPicPr>
        <p:blipFill>
          <a:blip r:embed="rId2" cstate="print"/>
          <a:srcRect/>
          <a:stretch>
            <a:fillRect/>
          </a:stretch>
        </p:blipFill>
        <p:spPr bwMode="auto">
          <a:xfrm>
            <a:off x="5970588" y="435964"/>
            <a:ext cx="2411412" cy="159286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362075"/>
          </a:xfrm>
        </p:spPr>
        <p:txBody>
          <a:bodyPr/>
          <a:lstStyle/>
          <a:p>
            <a:r>
              <a:rPr lang="en-US" dirty="0" smtClean="0"/>
              <a:t>Assessment</a:t>
            </a:r>
            <a:endParaRPr lang="en-US" dirty="0"/>
          </a:p>
        </p:txBody>
      </p:sp>
      <p:sp>
        <p:nvSpPr>
          <p:cNvPr id="4" name="Text Placeholder 3"/>
          <p:cNvSpPr>
            <a:spLocks noGrp="1"/>
          </p:cNvSpPr>
          <p:nvPr>
            <p:ph type="body" idx="1"/>
          </p:nvPr>
        </p:nvSpPr>
        <p:spPr>
          <a:xfrm>
            <a:off x="722313" y="2547938"/>
            <a:ext cx="7772400" cy="3700462"/>
          </a:xfrm>
        </p:spPr>
        <p:txBody>
          <a:bodyPr>
            <a:normAutofit/>
          </a:bodyPr>
          <a:lstStyle/>
          <a:p>
            <a:r>
              <a:rPr lang="en-US" dirty="0" smtClean="0"/>
              <a:t>However, I will randomly choose several of you to present your Writing on Demand each Friday. These lucky few people will briefly discuss what they wrote about and turn it in for an 80% assessment grade</a:t>
            </a:r>
          </a:p>
          <a:p>
            <a:pPr marL="342900" indent="-342900">
              <a:buFont typeface="Arial" pitchFamily="34" charset="0"/>
              <a:buChar char="•"/>
            </a:pPr>
            <a:r>
              <a:rPr lang="en-US" dirty="0" smtClean="0"/>
              <a:t>Every student will have at least two 80% Writing on Demand grades in a semester</a:t>
            </a:r>
          </a:p>
          <a:p>
            <a:pPr marL="342900" indent="-342900">
              <a:buFont typeface="Arial" pitchFamily="34" charset="0"/>
              <a:buChar char="•"/>
            </a:pPr>
            <a:r>
              <a:rPr lang="en-US" dirty="0" smtClean="0"/>
              <a:t>Every student will turn in an assignment on Fridays expecting it to be their 80% grade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Literacy?</a:t>
            </a:r>
            <a:endParaRPr lang="en-US" dirty="0"/>
          </a:p>
        </p:txBody>
      </p:sp>
      <p:sp>
        <p:nvSpPr>
          <p:cNvPr id="3" name="Content Placeholder 2"/>
          <p:cNvSpPr>
            <a:spLocks noGrp="1"/>
          </p:cNvSpPr>
          <p:nvPr>
            <p:ph sz="quarter" idx="1"/>
          </p:nvPr>
        </p:nvSpPr>
        <p:spPr/>
        <p:txBody>
          <a:bodyPr>
            <a:noAutofit/>
          </a:bodyPr>
          <a:lstStyle/>
          <a:p>
            <a:r>
              <a:rPr lang="en-US" sz="4400" dirty="0" smtClean="0"/>
              <a:t>Reading</a:t>
            </a:r>
          </a:p>
          <a:p>
            <a:r>
              <a:rPr lang="en-US" sz="4400" dirty="0" smtClean="0"/>
              <a:t>Writing</a:t>
            </a:r>
          </a:p>
          <a:p>
            <a:r>
              <a:rPr lang="en-US" sz="4400" dirty="0" smtClean="0"/>
              <a:t>Listening</a:t>
            </a:r>
          </a:p>
          <a:p>
            <a:r>
              <a:rPr lang="en-US" sz="4400" dirty="0" smtClean="0"/>
              <a:t>Speaking</a:t>
            </a:r>
            <a:endParaRPr lang="en-US" sz="4400" dirty="0" smtClean="0"/>
          </a:p>
          <a:p>
            <a:r>
              <a:rPr lang="en-US" sz="4400" dirty="0" smtClean="0"/>
              <a:t>Understanding Pictures (Visual)</a:t>
            </a:r>
          </a:p>
          <a:p>
            <a:r>
              <a:rPr lang="en-US" sz="4400" dirty="0" smtClean="0"/>
              <a:t>Understanding Technology (Media)</a:t>
            </a:r>
            <a:endParaRPr lang="en-US" sz="4400" dirty="0"/>
          </a:p>
        </p:txBody>
      </p:sp>
      <p:pic>
        <p:nvPicPr>
          <p:cNvPr id="2050" name="Picture 2" descr="C:\Program Files\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371600"/>
            <a:ext cx="564499" cy="9262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ntherl\AppData\Local\Microsoft\Windows\Temporary Internet Files\Content.IE5\3MIVN39X\MC9004134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699" y="2057400"/>
            <a:ext cx="894245" cy="948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ntherl\AppData\Local\Microsoft\Windows\Temporary Internet Files\Content.IE5\R9AVO42C\MC9004414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671" y="3733800"/>
            <a:ext cx="904150" cy="9041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ntherl\AppData\Local\Microsoft\Windows\Temporary Internet Files\Content.IE5\DP5QS0BN\MP90038609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4469221"/>
            <a:ext cx="96012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antherl\AppData\Local\Microsoft\Windows\Temporary Internet Files\Content.IE5\CGGFL2US\MM900254444[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15422" y="5876925"/>
            <a:ext cx="1043396"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7153" y="3200400"/>
            <a:ext cx="649350" cy="50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741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are readers now?</a:t>
            </a:r>
            <a:endParaRPr lang="en-US" sz="3200" dirty="0"/>
          </a:p>
        </p:txBody>
      </p:sp>
      <p:sp>
        <p:nvSpPr>
          <p:cNvPr id="3" name="Text Placeholder 2"/>
          <p:cNvSpPr>
            <a:spLocks noGrp="1"/>
          </p:cNvSpPr>
          <p:nvPr>
            <p:ph type="body" idx="1"/>
          </p:nvPr>
        </p:nvSpPr>
        <p:spPr>
          <a:xfrm>
            <a:off x="722313" y="2547938"/>
            <a:ext cx="7772400" cy="3700462"/>
          </a:xfrm>
        </p:spPr>
        <p:txBody>
          <a:bodyPr/>
          <a:lstStyle/>
          <a:p>
            <a:pPr>
              <a:buFont typeface="Arial" pitchFamily="34" charset="0"/>
              <a:buChar char="•"/>
            </a:pPr>
            <a:r>
              <a:rPr lang="en-US" dirty="0" smtClean="0"/>
              <a:t>40% of the nation’s fourth graders are “below basic” </a:t>
            </a:r>
            <a:r>
              <a:rPr lang="en-US" i="1" dirty="0" smtClean="0"/>
              <a:t>(National Institute for Literacy)</a:t>
            </a:r>
          </a:p>
          <a:p>
            <a:pPr>
              <a:buFont typeface="Arial" pitchFamily="34" charset="0"/>
              <a:buChar char="•"/>
            </a:pPr>
            <a:r>
              <a:rPr lang="en-US" i="1" dirty="0" smtClean="0"/>
              <a:t> </a:t>
            </a:r>
            <a:r>
              <a:rPr lang="en-US" dirty="0" smtClean="0"/>
              <a:t>Both Russia and the United Kingdom have higher literacy and fluency rates than Americas students. </a:t>
            </a:r>
            <a:r>
              <a:rPr lang="en-US" i="1" dirty="0" smtClean="0"/>
              <a:t>(United Nations)</a:t>
            </a:r>
          </a:p>
          <a:p>
            <a:pPr>
              <a:buFont typeface="Arial" pitchFamily="34" charset="0"/>
              <a:buChar char="•"/>
            </a:pPr>
            <a:r>
              <a:rPr lang="en-US" dirty="0" smtClean="0"/>
              <a:t> The literacy rate in America is the same as in Israel </a:t>
            </a:r>
            <a:r>
              <a:rPr lang="en-US" i="1" dirty="0" smtClean="0"/>
              <a:t>(United Nations)</a:t>
            </a:r>
            <a:endParaRPr lang="en-US" i="1" dirty="0"/>
          </a:p>
        </p:txBody>
      </p:sp>
      <p:pic>
        <p:nvPicPr>
          <p:cNvPr id="2050" name="Picture 2" descr="C:\Users\pantherl\AppData\Local\Microsoft\Windows\Temporary Internet Files\Content.IE5\FSI5LYFC\MPj04441370000[1].jpg"/>
          <p:cNvPicPr>
            <a:picLocks noChangeAspect="1" noChangeArrowheads="1"/>
          </p:cNvPicPr>
          <p:nvPr/>
        </p:nvPicPr>
        <p:blipFill>
          <a:blip r:embed="rId2" cstate="print"/>
          <a:srcRect/>
          <a:stretch>
            <a:fillRect/>
          </a:stretch>
        </p:blipFill>
        <p:spPr bwMode="auto">
          <a:xfrm>
            <a:off x="3429000" y="4800600"/>
            <a:ext cx="2132028" cy="1418841"/>
          </a:xfrm>
          <a:prstGeom prst="rect">
            <a:avLst/>
          </a:prstGeom>
          <a:noFill/>
        </p:spPr>
      </p:pic>
      <p:pic>
        <p:nvPicPr>
          <p:cNvPr id="2051" name="Picture 3" descr="C:\Users\pantherl\AppData\Local\Microsoft\Windows\Temporary Internet Files\Content.IE5\LBP9A8OX\MPj04436700000[1].jpg"/>
          <p:cNvPicPr>
            <a:picLocks noChangeAspect="1" noChangeArrowheads="1"/>
          </p:cNvPicPr>
          <p:nvPr/>
        </p:nvPicPr>
        <p:blipFill>
          <a:blip r:embed="rId3" cstate="print"/>
          <a:srcRect/>
          <a:stretch>
            <a:fillRect/>
          </a:stretch>
        </p:blipFill>
        <p:spPr bwMode="auto">
          <a:xfrm>
            <a:off x="1295400" y="4495800"/>
            <a:ext cx="1273056" cy="1907709"/>
          </a:xfrm>
          <a:prstGeom prst="rect">
            <a:avLst/>
          </a:prstGeom>
          <a:noFill/>
        </p:spPr>
      </p:pic>
      <p:pic>
        <p:nvPicPr>
          <p:cNvPr id="2052" name="Picture 4" descr="C:\Users\pantherl\AppData\Local\Microsoft\Windows\Temporary Internet Files\Content.IE5\ORB97NOG\MPj04443810000[1].jpg"/>
          <p:cNvPicPr>
            <a:picLocks noChangeAspect="1" noChangeArrowheads="1"/>
          </p:cNvPicPr>
          <p:nvPr/>
        </p:nvPicPr>
        <p:blipFill>
          <a:blip r:embed="rId4" cstate="print"/>
          <a:srcRect/>
          <a:stretch>
            <a:fillRect/>
          </a:stretch>
        </p:blipFill>
        <p:spPr bwMode="auto">
          <a:xfrm>
            <a:off x="6248400" y="4648200"/>
            <a:ext cx="1499825" cy="19399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writers now?</a:t>
            </a:r>
            <a:endParaRPr lang="en-US" dirty="0"/>
          </a:p>
        </p:txBody>
      </p:sp>
      <p:sp>
        <p:nvSpPr>
          <p:cNvPr id="3" name="Text Placeholder 2"/>
          <p:cNvSpPr>
            <a:spLocks noGrp="1"/>
          </p:cNvSpPr>
          <p:nvPr>
            <p:ph type="body" idx="1"/>
          </p:nvPr>
        </p:nvSpPr>
        <p:spPr>
          <a:xfrm>
            <a:off x="722313" y="2547938"/>
            <a:ext cx="7772400" cy="4081462"/>
          </a:xfrm>
        </p:spPr>
        <p:txBody>
          <a:bodyPr>
            <a:normAutofit/>
          </a:bodyPr>
          <a:lstStyle/>
          <a:p>
            <a:pPr>
              <a:buFont typeface="Arial" charset="0"/>
              <a:buChar char="•"/>
            </a:pPr>
            <a:r>
              <a:rPr lang="en-US" sz="3200" dirty="0" smtClean="0"/>
              <a:t>4 out of 5 students are not proficient writers</a:t>
            </a:r>
          </a:p>
          <a:p>
            <a:pPr>
              <a:buFont typeface="Arial" charset="0"/>
              <a:buChar char="•"/>
            </a:pPr>
            <a:r>
              <a:rPr lang="en-US" sz="3200" dirty="0" smtClean="0"/>
              <a:t> 80% of 12</a:t>
            </a:r>
            <a:r>
              <a:rPr lang="en-US" sz="3200" baseline="30000" dirty="0" smtClean="0"/>
              <a:t>th</a:t>
            </a:r>
            <a:r>
              <a:rPr lang="en-US" sz="3200" dirty="0" smtClean="0"/>
              <a:t> grade seniors graduate without proficient writing skills</a:t>
            </a:r>
          </a:p>
          <a:p>
            <a:pPr>
              <a:buFont typeface="Arial" charset="0"/>
              <a:buChar char="•"/>
            </a:pPr>
            <a:endParaRPr lang="en-US" dirty="0" smtClean="0"/>
          </a:p>
          <a:p>
            <a:pPr>
              <a:buFont typeface="Arial" charset="0"/>
              <a:buChar char="•"/>
            </a:pPr>
            <a:endParaRPr lang="en-US" dirty="0" smtClean="0"/>
          </a:p>
          <a:p>
            <a:endParaRPr lang="en-US" dirty="0" smtClean="0"/>
          </a:p>
          <a:p>
            <a:pPr>
              <a:buFont typeface="Arial" charset="0"/>
              <a:buChar char="•"/>
            </a:pPr>
            <a:r>
              <a:rPr lang="en-US" i="1" dirty="0" smtClean="0"/>
              <a:t>According to the National Center for Education statistics </a:t>
            </a:r>
          </a:p>
          <a:p>
            <a:pPr>
              <a:buFont typeface="Arial" charset="0"/>
              <a:buChar char="•"/>
            </a:pPr>
            <a:endParaRPr lang="en-US" dirty="0" smtClean="0"/>
          </a:p>
          <a:p>
            <a:pPr>
              <a:buFont typeface="Arial" charset="0"/>
              <a:buChar char="•"/>
            </a:pPr>
            <a:endParaRPr lang="en-US" dirty="0"/>
          </a:p>
        </p:txBody>
      </p:sp>
      <p:pic>
        <p:nvPicPr>
          <p:cNvPr id="1026" name="Picture 2" descr="C:\Users\pantherl\AppData\Local\Microsoft\Windows\Temporary Internet Files\Content.IE5\ZATL0L4X\MP900439382[1].jpg"/>
          <p:cNvPicPr>
            <a:picLocks noChangeAspect="1" noChangeArrowheads="1"/>
          </p:cNvPicPr>
          <p:nvPr/>
        </p:nvPicPr>
        <p:blipFill>
          <a:blip r:embed="rId2" cstate="print"/>
          <a:srcRect/>
          <a:stretch>
            <a:fillRect/>
          </a:stretch>
        </p:blipFill>
        <p:spPr bwMode="auto">
          <a:xfrm>
            <a:off x="4876800" y="3733800"/>
            <a:ext cx="2514600" cy="17626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adults now?</a:t>
            </a:r>
            <a:endParaRPr lang="en-US" dirty="0"/>
          </a:p>
        </p:txBody>
      </p:sp>
      <p:sp>
        <p:nvSpPr>
          <p:cNvPr id="3" name="Text Placeholder 2"/>
          <p:cNvSpPr>
            <a:spLocks noGrp="1"/>
          </p:cNvSpPr>
          <p:nvPr>
            <p:ph type="body" idx="1"/>
          </p:nvPr>
        </p:nvSpPr>
        <p:spPr>
          <a:xfrm>
            <a:off x="722313" y="2547938"/>
            <a:ext cx="7772400" cy="3700462"/>
          </a:xfrm>
        </p:spPr>
        <p:txBody>
          <a:bodyPr>
            <a:normAutofit/>
          </a:bodyPr>
          <a:lstStyle/>
          <a:p>
            <a:pPr>
              <a:buFont typeface="Arial" pitchFamily="34" charset="0"/>
              <a:buChar char="•"/>
            </a:pPr>
            <a:r>
              <a:rPr lang="en-US" dirty="0" smtClean="0"/>
              <a:t> 22% of adults are considered “below basic” in reading fluency </a:t>
            </a:r>
            <a:r>
              <a:rPr lang="en-US" i="1" dirty="0" smtClean="0"/>
              <a:t>(Family Literacy Centers)</a:t>
            </a:r>
          </a:p>
          <a:p>
            <a:pPr>
              <a:buFont typeface="Arial" pitchFamily="34" charset="0"/>
              <a:buChar char="•"/>
            </a:pPr>
            <a:r>
              <a:rPr lang="en-US" dirty="0" smtClean="0"/>
              <a:t>50% of American adults are unable to read and comprehend an 8</a:t>
            </a:r>
            <a:r>
              <a:rPr lang="en-US" baseline="30000" dirty="0" smtClean="0"/>
              <a:t>th</a:t>
            </a:r>
            <a:r>
              <a:rPr lang="en-US" dirty="0" smtClean="0"/>
              <a:t> grade book </a:t>
            </a:r>
            <a:r>
              <a:rPr lang="en-US" i="1" dirty="0" smtClean="0"/>
              <a:t>(</a:t>
            </a:r>
            <a:r>
              <a:rPr lang="en-US" i="1" u="sng" dirty="0" smtClean="0"/>
              <a:t>Illiterate America </a:t>
            </a:r>
            <a:r>
              <a:rPr lang="en-US" i="1" dirty="0" smtClean="0"/>
              <a:t>by Jonathon </a:t>
            </a:r>
            <a:r>
              <a:rPr lang="en-US" i="1" dirty="0" err="1" smtClean="0"/>
              <a:t>Kozol</a:t>
            </a:r>
            <a:r>
              <a:rPr lang="en-US" i="1" dirty="0" smtClean="0"/>
              <a:t>)</a:t>
            </a:r>
          </a:p>
          <a:p>
            <a:pPr>
              <a:buFont typeface="Arial" pitchFamily="34" charset="0"/>
              <a:buChar char="•"/>
            </a:pPr>
            <a:r>
              <a:rPr lang="en-US" dirty="0" smtClean="0"/>
              <a:t>46% of American adults are unable to accurately understand the label on their prescription medicine </a:t>
            </a:r>
            <a:r>
              <a:rPr lang="en-US" i="1" dirty="0" smtClean="0"/>
              <a:t>(Journal of American Medical Association)</a:t>
            </a:r>
          </a:p>
          <a:p>
            <a:pPr>
              <a:buFont typeface="Arial" pitchFamily="34" charset="0"/>
              <a:buChar char="•"/>
            </a:pPr>
            <a:r>
              <a:rPr lang="en-US" dirty="0" smtClean="0"/>
              <a:t> 3% of adult Americans cannot read at all </a:t>
            </a:r>
            <a:r>
              <a:rPr lang="en-US" i="1" dirty="0" smtClean="0"/>
              <a:t>(United Nations)</a:t>
            </a:r>
          </a:p>
          <a:p>
            <a:endParaRPr lang="en-US" dirty="0"/>
          </a:p>
        </p:txBody>
      </p:sp>
      <p:pic>
        <p:nvPicPr>
          <p:cNvPr id="3074" name="Picture 2" descr="C:\Users\pantherl\AppData\Local\Microsoft\Windows\Temporary Internet Files\Content.IE5\FSI5LYFC\MPj04424590000[1].jpg"/>
          <p:cNvPicPr>
            <a:picLocks noChangeAspect="1" noChangeArrowheads="1"/>
          </p:cNvPicPr>
          <p:nvPr/>
        </p:nvPicPr>
        <p:blipFill>
          <a:blip r:embed="rId2" cstate="print"/>
          <a:srcRect/>
          <a:stretch>
            <a:fillRect/>
          </a:stretch>
        </p:blipFill>
        <p:spPr bwMode="auto">
          <a:xfrm>
            <a:off x="7391400" y="4876800"/>
            <a:ext cx="1257300" cy="167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even scarier….</a:t>
            </a:r>
            <a:endParaRPr lang="en-US" dirty="0"/>
          </a:p>
        </p:txBody>
      </p:sp>
      <p:sp>
        <p:nvSpPr>
          <p:cNvPr id="3" name="Text Placeholder 2"/>
          <p:cNvSpPr>
            <a:spLocks noGrp="1"/>
          </p:cNvSpPr>
          <p:nvPr>
            <p:ph type="body" idx="1"/>
          </p:nvPr>
        </p:nvSpPr>
        <p:spPr>
          <a:xfrm>
            <a:off x="722313" y="2547938"/>
            <a:ext cx="7772400" cy="4081462"/>
          </a:xfrm>
        </p:spPr>
        <p:txBody>
          <a:bodyPr>
            <a:normAutofit/>
          </a:bodyPr>
          <a:lstStyle/>
          <a:p>
            <a:pPr>
              <a:buFont typeface="Arial" charset="0"/>
              <a:buChar char="•"/>
            </a:pPr>
            <a:r>
              <a:rPr lang="en-US" dirty="0" smtClean="0"/>
              <a:t>2/3</a:t>
            </a:r>
            <a:r>
              <a:rPr lang="en-US" baseline="30000" dirty="0" smtClean="0"/>
              <a:t>rd</a:t>
            </a:r>
            <a:r>
              <a:rPr lang="en-US" dirty="0" smtClean="0"/>
              <a:t> of the students who cannot read proficiently by the end of the 4</a:t>
            </a:r>
            <a:r>
              <a:rPr lang="en-US" baseline="30000" dirty="0" smtClean="0"/>
              <a:t>th</a:t>
            </a:r>
            <a:r>
              <a:rPr lang="en-US" dirty="0" smtClean="0"/>
              <a:t> grade will end up in jail or on welfare </a:t>
            </a:r>
            <a:r>
              <a:rPr lang="en-US" i="1" dirty="0" smtClean="0"/>
              <a:t>(Family Literacy Centers)</a:t>
            </a:r>
          </a:p>
          <a:p>
            <a:pPr>
              <a:buFont typeface="Arial" charset="0"/>
              <a:buChar char="•"/>
            </a:pPr>
            <a:r>
              <a:rPr lang="en-US" dirty="0" smtClean="0"/>
              <a:t>70% of inmates in America’s prisons cannot read or write above a 4</a:t>
            </a:r>
            <a:r>
              <a:rPr lang="en-US" baseline="30000" dirty="0" smtClean="0"/>
              <a:t>th</a:t>
            </a:r>
            <a:r>
              <a:rPr lang="en-US" dirty="0" smtClean="0"/>
              <a:t> grade level </a:t>
            </a:r>
            <a:r>
              <a:rPr lang="en-US" i="1" dirty="0" smtClean="0"/>
              <a:t>(Department of Justice)</a:t>
            </a:r>
          </a:p>
          <a:p>
            <a:pPr>
              <a:buFont typeface="Arial" charset="0"/>
              <a:buChar char="•"/>
            </a:pPr>
            <a:r>
              <a:rPr lang="en-US" dirty="0" smtClean="0"/>
              <a:t> When the State of Arizona projects how many prison beds it will need, it factors in the number of kids who can’t read well in 4</a:t>
            </a:r>
            <a:r>
              <a:rPr lang="en-US" baseline="30000" dirty="0" smtClean="0"/>
              <a:t>th</a:t>
            </a:r>
            <a:r>
              <a:rPr lang="en-US" dirty="0" smtClean="0"/>
              <a:t> grade </a:t>
            </a:r>
            <a:r>
              <a:rPr lang="en-US" i="1" dirty="0" smtClean="0"/>
              <a:t>(Arizona Republic article 9-15-2004)</a:t>
            </a:r>
          </a:p>
          <a:p>
            <a:pPr>
              <a:buFont typeface="Arial" charset="0"/>
              <a:buChar char="•"/>
            </a:pPr>
            <a:r>
              <a:rPr lang="en-US" i="1" dirty="0" smtClean="0"/>
              <a:t> </a:t>
            </a:r>
            <a:r>
              <a:rPr lang="en-US" dirty="0" smtClean="0"/>
              <a:t>Still, one in four children growing up not knowing how to read or write proficiently </a:t>
            </a:r>
            <a:r>
              <a:rPr lang="en-US" i="1" dirty="0" smtClean="0"/>
              <a:t>(Family Literacy Centers)</a:t>
            </a:r>
            <a:endParaRPr lang="en-US" i="1" dirty="0"/>
          </a:p>
        </p:txBody>
      </p:sp>
      <p:pic>
        <p:nvPicPr>
          <p:cNvPr id="4098" name="Picture 2" descr="C:\Users\pantherl\AppData\Local\Microsoft\Windows\Temporary Internet Files\Content.IE5\LBP9A8OX\MPj04394930000[1].jpg"/>
          <p:cNvPicPr>
            <a:picLocks noChangeAspect="1" noChangeArrowheads="1"/>
          </p:cNvPicPr>
          <p:nvPr/>
        </p:nvPicPr>
        <p:blipFill>
          <a:blip r:embed="rId2" cstate="print"/>
          <a:srcRect/>
          <a:stretch>
            <a:fillRect/>
          </a:stretch>
        </p:blipFill>
        <p:spPr bwMode="auto">
          <a:xfrm>
            <a:off x="5410200" y="228601"/>
            <a:ext cx="3276600" cy="1981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Text Placeholder 2"/>
          <p:cNvSpPr>
            <a:spLocks noGrp="1"/>
          </p:cNvSpPr>
          <p:nvPr>
            <p:ph type="body" idx="1"/>
          </p:nvPr>
        </p:nvSpPr>
        <p:spPr>
          <a:xfrm>
            <a:off x="722313" y="2547938"/>
            <a:ext cx="7772400" cy="3852862"/>
          </a:xfrm>
        </p:spPr>
        <p:txBody>
          <a:bodyPr>
            <a:normAutofit/>
          </a:bodyPr>
          <a:lstStyle/>
          <a:p>
            <a:pPr>
              <a:buFont typeface="Arial" charset="0"/>
              <a:buChar char="•"/>
            </a:pPr>
            <a:r>
              <a:rPr lang="en-US" dirty="0" smtClean="0"/>
              <a:t>This </a:t>
            </a:r>
            <a:r>
              <a:rPr lang="en-US" b="1" i="1" dirty="0" smtClean="0"/>
              <a:t>doesn’t</a:t>
            </a:r>
            <a:r>
              <a:rPr lang="en-US" dirty="0" smtClean="0"/>
              <a:t> mean that if you’re not a fluent reader that you’ll automatically become a robber, thief, or murderer!</a:t>
            </a:r>
          </a:p>
          <a:p>
            <a:pPr>
              <a:buFont typeface="Arial" charset="0"/>
              <a:buChar char="•"/>
            </a:pPr>
            <a:r>
              <a:rPr lang="en-US" dirty="0" smtClean="0"/>
              <a:t>This </a:t>
            </a:r>
            <a:r>
              <a:rPr lang="en-US" b="1" i="1" dirty="0" smtClean="0"/>
              <a:t>does</a:t>
            </a:r>
            <a:r>
              <a:rPr lang="en-US" dirty="0" smtClean="0"/>
              <a:t> mean that if you don’t have the skills of reading and writing, you’re more likely to lose out on other skills, or even miss out on opportunities to better your life. </a:t>
            </a:r>
          </a:p>
          <a:p>
            <a:pPr marL="0" lvl="1" indent="0">
              <a:spcBef>
                <a:spcPts val="580"/>
              </a:spcBef>
              <a:buClr>
                <a:schemeClr val="accent1"/>
              </a:buClr>
              <a:buFont typeface="Arial" charset="0"/>
              <a:buChar char="•"/>
            </a:pPr>
            <a:r>
              <a:rPr lang="en-US" sz="2400" dirty="0" smtClean="0"/>
              <a:t> Someone who doesn’t have the skills to be considered literate is more likely to be unemployed or underpaid, therefore putting them into more difficult life situations. </a:t>
            </a:r>
            <a:r>
              <a:rPr lang="en-US" sz="2400" i="1" dirty="0" smtClean="0"/>
              <a:t>(Richmond County Literacy Network)</a:t>
            </a:r>
          </a:p>
          <a:p>
            <a:pPr>
              <a:buFont typeface="Arial" charset="0"/>
              <a:buChar cha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can literacy help you?</a:t>
            </a:r>
            <a:endParaRPr lang="en-US" dirty="0"/>
          </a:p>
        </p:txBody>
      </p:sp>
      <p:sp>
        <p:nvSpPr>
          <p:cNvPr id="3" name="Text Placeholder 2"/>
          <p:cNvSpPr>
            <a:spLocks noGrp="1"/>
          </p:cNvSpPr>
          <p:nvPr>
            <p:ph type="body" idx="1"/>
          </p:nvPr>
        </p:nvSpPr>
        <p:spPr>
          <a:xfrm>
            <a:off x="722313" y="2547938"/>
            <a:ext cx="7772400" cy="4081462"/>
          </a:xfrm>
        </p:spPr>
        <p:txBody>
          <a:bodyPr>
            <a:normAutofit/>
          </a:bodyPr>
          <a:lstStyle/>
          <a:p>
            <a:pPr>
              <a:buFont typeface="Arial" charset="0"/>
              <a:buChar char="•"/>
            </a:pPr>
            <a:r>
              <a:rPr lang="en-US" dirty="0" smtClean="0"/>
              <a:t>By reading independently just 15 minutes a day, you can be exposed to more than a million words of text a year </a:t>
            </a:r>
            <a:r>
              <a:rPr lang="en-US" i="1" dirty="0" smtClean="0"/>
              <a:t>(Anderson, Wilson, and Fielding study 1988)</a:t>
            </a:r>
          </a:p>
          <a:p>
            <a:pPr>
              <a:buFont typeface="Arial" charset="0"/>
              <a:buChar char="•"/>
            </a:pPr>
            <a:r>
              <a:rPr lang="en-US" dirty="0" smtClean="0"/>
              <a:t> “Writing is a  key skill for getting a job, and getting promoted,” says a report from the NCW and Business roundtable.</a:t>
            </a:r>
          </a:p>
          <a:p>
            <a:pPr>
              <a:buFont typeface="Arial" charset="0"/>
              <a:buChar char="•"/>
            </a:pPr>
            <a:r>
              <a:rPr lang="en-US" dirty="0" smtClean="0"/>
              <a:t>80% of employers in the Finance, Insurance, or Real Estate industry frequently consider writing skills in hiring </a:t>
            </a:r>
          </a:p>
        </p:txBody>
      </p:sp>
      <p:pic>
        <p:nvPicPr>
          <p:cNvPr id="5122" name="Picture 2" descr="C:\Users\pantherl\AppData\Local\Microsoft\Windows\Temporary Internet Files\Content.IE5\ORB97NOG\MPj04394880000[1].jpg"/>
          <p:cNvPicPr>
            <a:picLocks noChangeAspect="1" noChangeArrowheads="1"/>
          </p:cNvPicPr>
          <p:nvPr/>
        </p:nvPicPr>
        <p:blipFill>
          <a:blip r:embed="rId2" cstate="print"/>
          <a:srcRect/>
          <a:stretch>
            <a:fillRect/>
          </a:stretch>
        </p:blipFill>
        <p:spPr bwMode="auto">
          <a:xfrm>
            <a:off x="5715000" y="4876800"/>
            <a:ext cx="2667000" cy="17700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can literacy help you?</a:t>
            </a:r>
            <a:endParaRPr lang="en-US" dirty="0"/>
          </a:p>
        </p:txBody>
      </p:sp>
      <p:sp>
        <p:nvSpPr>
          <p:cNvPr id="3" name="Text Placeholder 2"/>
          <p:cNvSpPr>
            <a:spLocks noGrp="1"/>
          </p:cNvSpPr>
          <p:nvPr>
            <p:ph type="body" idx="1"/>
          </p:nvPr>
        </p:nvSpPr>
        <p:spPr>
          <a:xfrm>
            <a:off x="722312" y="2547938"/>
            <a:ext cx="7964487" cy="4005262"/>
          </a:xfrm>
        </p:spPr>
        <p:txBody>
          <a:bodyPr>
            <a:normAutofit/>
          </a:bodyPr>
          <a:lstStyle/>
          <a:p>
            <a:pPr>
              <a:buFont typeface="Arial" charset="0"/>
              <a:buChar char="•"/>
            </a:pPr>
            <a:endParaRPr lang="en-US" i="1" dirty="0" smtClean="0"/>
          </a:p>
          <a:p>
            <a:pPr>
              <a:buFont typeface="Arial" charset="0"/>
              <a:buChar char="•"/>
            </a:pPr>
            <a:r>
              <a:rPr lang="en-US" i="1" dirty="0" smtClean="0"/>
              <a:t> </a:t>
            </a:r>
            <a:r>
              <a:rPr lang="en-US" dirty="0" smtClean="0"/>
              <a:t>Being literate has been proven to:</a:t>
            </a:r>
          </a:p>
          <a:p>
            <a:pPr lvl="1">
              <a:buFont typeface="Arial" charset="0"/>
              <a:buChar char="•"/>
            </a:pPr>
            <a:r>
              <a:rPr lang="en-US" dirty="0" smtClean="0"/>
              <a:t>Help people both get and keep jobs</a:t>
            </a:r>
          </a:p>
          <a:p>
            <a:pPr lvl="1">
              <a:buFont typeface="Arial" charset="0"/>
              <a:buChar char="•"/>
            </a:pPr>
            <a:r>
              <a:rPr lang="en-US" dirty="0" smtClean="0"/>
              <a:t>Avoid unemployment</a:t>
            </a:r>
          </a:p>
          <a:p>
            <a:pPr lvl="1">
              <a:buFont typeface="Arial" charset="0"/>
              <a:buChar char="•"/>
            </a:pPr>
            <a:r>
              <a:rPr lang="en-US" dirty="0" smtClean="0"/>
              <a:t>Increase your income/salary</a:t>
            </a:r>
          </a:p>
          <a:p>
            <a:pPr lvl="1">
              <a:buFont typeface="Arial" charset="0"/>
              <a:buChar char="•"/>
            </a:pPr>
            <a:r>
              <a:rPr lang="en-US" dirty="0" smtClean="0"/>
              <a:t>Make you more likely to be promoted</a:t>
            </a:r>
          </a:p>
          <a:p>
            <a:pPr lvl="1">
              <a:buFont typeface="Arial" charset="0"/>
              <a:buChar char="•"/>
            </a:pPr>
            <a:r>
              <a:rPr lang="en-US" dirty="0" smtClean="0"/>
              <a:t>Making a person physically healthier</a:t>
            </a:r>
          </a:p>
          <a:p>
            <a:pPr lvl="1">
              <a:buFont typeface="Arial" charset="0"/>
              <a:buChar char="•"/>
            </a:pPr>
            <a:r>
              <a:rPr lang="en-US" i="1" dirty="0" smtClean="0"/>
              <a:t>(Richmond County Literacy Network)</a:t>
            </a:r>
          </a:p>
          <a:p>
            <a:pPr>
              <a:buFont typeface="Arial" charset="0"/>
              <a:buChar char="•"/>
            </a:pPr>
            <a:endParaRPr lang="en-US" dirty="0"/>
          </a:p>
        </p:txBody>
      </p:sp>
      <p:pic>
        <p:nvPicPr>
          <p:cNvPr id="2051" name="Picture 3" descr="C:\Users\pantherl\AppData\Local\Microsoft\Windows\Temporary Internet Files\Content.IE5\FZJE71JO\MP900422401[1].jpg"/>
          <p:cNvPicPr>
            <a:picLocks noChangeAspect="1" noChangeArrowheads="1"/>
          </p:cNvPicPr>
          <p:nvPr/>
        </p:nvPicPr>
        <p:blipFill>
          <a:blip r:embed="rId2" cstate="print"/>
          <a:srcRect/>
          <a:stretch>
            <a:fillRect/>
          </a:stretch>
        </p:blipFill>
        <p:spPr bwMode="auto">
          <a:xfrm>
            <a:off x="4876800" y="2590800"/>
            <a:ext cx="2056188" cy="1616035"/>
          </a:xfrm>
          <a:prstGeom prst="rect">
            <a:avLst/>
          </a:prstGeom>
          <a:noFill/>
        </p:spPr>
      </p:pic>
      <p:pic>
        <p:nvPicPr>
          <p:cNvPr id="2052" name="Picture 4" descr="C:\Users\pantherl\AppData\Local\Microsoft\Windows\Temporary Internet Files\Content.IE5\FZJE71JO\MP900430617[1].jpg"/>
          <p:cNvPicPr>
            <a:picLocks noChangeAspect="1" noChangeArrowheads="1"/>
          </p:cNvPicPr>
          <p:nvPr/>
        </p:nvPicPr>
        <p:blipFill>
          <a:blip r:embed="rId3" cstate="print"/>
          <a:srcRect/>
          <a:stretch>
            <a:fillRect/>
          </a:stretch>
        </p:blipFill>
        <p:spPr bwMode="auto">
          <a:xfrm>
            <a:off x="6553200" y="3276600"/>
            <a:ext cx="2032992" cy="3048000"/>
          </a:xfrm>
          <a:prstGeom prst="rect">
            <a:avLst/>
          </a:prstGeom>
          <a:noFill/>
        </p:spPr>
      </p:pic>
      <p:pic>
        <p:nvPicPr>
          <p:cNvPr id="2053" name="Picture 5" descr="C:\Users\pantherl\AppData\Local\Microsoft\Windows\Temporary Internet Files\Content.IE5\ZATL0L4X\MP900443129[1].jpg"/>
          <p:cNvPicPr>
            <a:picLocks noChangeAspect="1" noChangeArrowheads="1"/>
          </p:cNvPicPr>
          <p:nvPr/>
        </p:nvPicPr>
        <p:blipFill>
          <a:blip r:embed="rId4" cstate="print"/>
          <a:srcRect/>
          <a:stretch>
            <a:fillRect/>
          </a:stretch>
        </p:blipFill>
        <p:spPr bwMode="auto">
          <a:xfrm>
            <a:off x="4724400" y="5057382"/>
            <a:ext cx="2362200" cy="157201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885</TotalTime>
  <Words>927</Words>
  <Application>Microsoft Office PowerPoint</Application>
  <PresentationFormat>On-screen Show (4:3)</PresentationFormat>
  <Paragraphs>66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Gettin’ Literate Wit It</vt:lpstr>
      <vt:lpstr>What is Literacy?</vt:lpstr>
      <vt:lpstr>How are readers now?</vt:lpstr>
      <vt:lpstr>How are writers now?</vt:lpstr>
      <vt:lpstr>How are adults now?</vt:lpstr>
      <vt:lpstr>And even scarier….</vt:lpstr>
      <vt:lpstr>What does this mean?</vt:lpstr>
      <vt:lpstr>So how can literacy help you?</vt:lpstr>
      <vt:lpstr>So how can literacy help you?</vt:lpstr>
      <vt:lpstr>Ms. Panther’s response:</vt:lpstr>
      <vt:lpstr>Ms. Panther’s response:</vt:lpstr>
      <vt:lpstr>Assessment</vt:lpstr>
      <vt:lpstr>Assessment</vt:lpstr>
    </vt:vector>
  </TitlesOfParts>
  <Company>Park Hill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Reading, and Fluency</dc:title>
  <dc:creator>pantherl</dc:creator>
  <cp:lastModifiedBy>pantherl</cp:lastModifiedBy>
  <cp:revision>24</cp:revision>
  <dcterms:created xsi:type="dcterms:W3CDTF">2010-03-22T15:42:24Z</dcterms:created>
  <dcterms:modified xsi:type="dcterms:W3CDTF">2013-08-16T16:09:22Z</dcterms:modified>
</cp:coreProperties>
</file>