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82" r:id="rId9"/>
    <p:sldId id="262" r:id="rId10"/>
    <p:sldId id="264" r:id="rId11"/>
    <p:sldId id="272" r:id="rId12"/>
    <p:sldId id="265" r:id="rId13"/>
    <p:sldId id="266" r:id="rId14"/>
    <p:sldId id="267" r:id="rId15"/>
    <p:sldId id="281" r:id="rId16"/>
    <p:sldId id="268" r:id="rId17"/>
    <p:sldId id="269" r:id="rId18"/>
    <p:sldId id="270" r:id="rId19"/>
    <p:sldId id="271" r:id="rId20"/>
    <p:sldId id="273" r:id="rId21"/>
    <p:sldId id="280" r:id="rId22"/>
    <p:sldId id="274" r:id="rId23"/>
    <p:sldId id="283" r:id="rId24"/>
    <p:sldId id="275" r:id="rId25"/>
    <p:sldId id="279" r:id="rId26"/>
    <p:sldId id="278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0152B-92D7-4FB9-97C3-C5AC507CB4A7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231C1-C272-4156-9711-1F3D5A9F3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31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itlemaster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38438C-A491-4DAC-A96F-CD56A4E093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D16DC-8747-429B-9ED8-E65B11E69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8162A-D481-47DB-89E5-44F51CACF0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C7D38-473B-46CD-A41E-C65BC3231B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CD918-01E5-440C-9744-5CBDFC7AC8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0A475-C640-49C9-B168-8F2FB6AD74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C1EA8-F5DD-423E-93B9-83BABBF76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3FA24-B0ED-4FDF-BAD6-A42F28E82C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61699-7D43-432A-A02E-8B10BF8614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A5FEA-34F8-40D2-8599-9CB0DBA94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2B797-96A5-445B-B3F7-74DB120708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pic>
          <p:nvPicPr>
            <p:cNvPr id="32772" name="Picture 4" descr="slidemaster_med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D3EF6E77-39A6-4A23-9A43-B45FAC5EF3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acebook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en-US"/>
              <a:t>Do you know your media?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r>
              <a:rPr lang="en-US" smtClean="0"/>
              <a:t>Ms</a:t>
            </a:r>
            <a:r>
              <a:rPr lang="en-US" dirty="0" smtClean="0"/>
              <a:t>. Panther’s </a:t>
            </a:r>
            <a:r>
              <a:rPr lang="en-US" dirty="0"/>
              <a:t>Media Pop Quiz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Number Five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362200" y="5029200"/>
            <a:ext cx="67818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(5) On what show </a:t>
            </a:r>
            <a:r>
              <a:rPr lang="en-US" sz="2800" dirty="0" smtClean="0"/>
              <a:t>did </a:t>
            </a:r>
            <a:r>
              <a:rPr lang="en-US" sz="2800" dirty="0"/>
              <a:t>these three </a:t>
            </a:r>
            <a:r>
              <a:rPr lang="en-US" sz="2800" dirty="0" smtClean="0"/>
              <a:t>celebrities get their start?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/>
              <a:t>Bonus: Who are they?</a:t>
            </a:r>
          </a:p>
          <a:p>
            <a:pPr algn="ctr">
              <a:spcBef>
                <a:spcPct val="50000"/>
              </a:spcBef>
            </a:pPr>
            <a:endParaRPr lang="en-US" sz="3600" dirty="0"/>
          </a:p>
        </p:txBody>
      </p:sp>
      <p:pic>
        <p:nvPicPr>
          <p:cNvPr id="15363" name="Picture 3" descr="http://www.zap2it.com/media/alternatethumbnails/storylink/2010-01/51434823-06163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5638800" cy="31718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Number Six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1066800"/>
            <a:ext cx="5867400" cy="4121150"/>
          </a:xfrm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514600" y="5029200"/>
            <a:ext cx="5943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(6) Name as many of the characters shown above as you can.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Review! What are the answers?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(4) </a:t>
            </a:r>
            <a:r>
              <a:rPr lang="en-US" dirty="0" err="1"/>
              <a:t>Spongebob</a:t>
            </a:r>
            <a:r>
              <a:rPr lang="en-US" dirty="0"/>
              <a:t> </a:t>
            </a:r>
            <a:r>
              <a:rPr lang="en-US" dirty="0" err="1"/>
              <a:t>Squarepants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(5) American </a:t>
            </a:r>
            <a:r>
              <a:rPr lang="en-US" dirty="0" smtClean="0"/>
              <a:t>Idol (Carrie Underwood, </a:t>
            </a:r>
            <a:r>
              <a:rPr lang="en-US" dirty="0" smtClean="0"/>
              <a:t>David </a:t>
            </a:r>
            <a:r>
              <a:rPr lang="en-US" dirty="0" smtClean="0"/>
              <a:t>Cook, and Kelly Clarkson) 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(6) Big Bird, Elmo, Bert &amp; Ernie, The Cookie Monster, Oscar the Grouch, etc.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 algn="ctr">
              <a:buFont typeface="Wingdings" pitchFamily="2" charset="2"/>
              <a:buNone/>
            </a:pPr>
            <a:r>
              <a:rPr lang="en-US" sz="4000" dirty="0"/>
              <a:t>How did you do?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you know? Because...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0"/>
            <a:ext cx="6400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Teenagers in America and other English speaking countries spend an average of </a:t>
            </a:r>
            <a:r>
              <a:rPr lang="en-US" dirty="0" smtClean="0"/>
              <a:t>six and a half </a:t>
            </a:r>
            <a:r>
              <a:rPr lang="en-US" dirty="0"/>
              <a:t>hours a day with media (defined as television, radio, computer access, gaming, and advertising (Cheung 2005)). </a:t>
            </a:r>
          </a:p>
          <a:p>
            <a:pPr>
              <a:lnSpc>
                <a:spcPct val="90000"/>
              </a:lnSpc>
            </a:pPr>
            <a:r>
              <a:rPr lang="en-US" dirty="0"/>
              <a:t>This number averages out to </a:t>
            </a:r>
            <a:r>
              <a:rPr lang="en-US" dirty="0" smtClean="0"/>
              <a:t>about 46 </a:t>
            </a:r>
            <a:r>
              <a:rPr lang="en-US" dirty="0"/>
              <a:t>hours a week spent with the </a:t>
            </a:r>
            <a:r>
              <a:rPr lang="en-US" dirty="0" smtClean="0"/>
              <a:t>media—more than students </a:t>
            </a:r>
            <a:r>
              <a:rPr lang="en-US" dirty="0"/>
              <a:t>spend in school.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you know? Because..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a study by the Journal of Pediatrics, 20%  of infants and toddlers under the age of three have a television set in their room</a:t>
            </a:r>
          </a:p>
          <a:p>
            <a:r>
              <a:rPr lang="en-US" dirty="0"/>
              <a:t>This number spikes to nearly half—43% by the time the children reach four.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Effects?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6400800" cy="4953000"/>
          </a:xfrm>
        </p:spPr>
        <p:txBody>
          <a:bodyPr/>
          <a:lstStyle/>
          <a:p>
            <a:r>
              <a:rPr lang="en-US" dirty="0" smtClean="0"/>
              <a:t>Television becomes your teacher</a:t>
            </a:r>
          </a:p>
          <a:p>
            <a:r>
              <a:rPr lang="en-US" dirty="0" smtClean="0"/>
              <a:t>Students who watch more TV have smaller vocabularies, score lower on standardized tests, and get fewer degrees than students that watch little TV</a:t>
            </a:r>
          </a:p>
          <a:p>
            <a:r>
              <a:rPr lang="en-US" dirty="0" smtClean="0"/>
              <a:t>Watching 2+ hours of TV a day is linked to obesity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00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Number Seven</a:t>
            </a: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1447800"/>
            <a:ext cx="3886200" cy="2728913"/>
          </a:xfrm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590800" y="4343400"/>
            <a:ext cx="594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(7) What does the word/logo above represent? </a:t>
            </a:r>
          </a:p>
          <a:p>
            <a:pPr algn="ctr">
              <a:spcBef>
                <a:spcPct val="50000"/>
              </a:spcBef>
            </a:pPr>
            <a:r>
              <a:rPr lang="en-US" sz="3200"/>
              <a:t>Bonus: How do you get to the place this symbol represents?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Number Eight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2362200"/>
            <a:ext cx="6705600" cy="1295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/>
              <a:t>What is the number one “search engine</a:t>
            </a:r>
            <a:r>
              <a:rPr lang="en-US" dirty="0" smtClean="0"/>
              <a:t>” in America?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Number Nine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2438400"/>
            <a:ext cx="5867400" cy="167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What website has the logo “Broadcast yourself”?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Review! What are the answers?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0"/>
            <a:ext cx="6400800" cy="3124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(7) The social networking website “Facebook”</a:t>
            </a:r>
          </a:p>
          <a:p>
            <a:pPr>
              <a:buFont typeface="Wingdings" pitchFamily="2" charset="2"/>
              <a:buNone/>
            </a:pPr>
            <a:r>
              <a:rPr lang="en-US"/>
              <a:t>	* </a:t>
            </a:r>
            <a:r>
              <a:rPr lang="en-US">
                <a:hlinkClick r:id="rId2"/>
              </a:rPr>
              <a:t>www.facebook.com</a:t>
            </a:r>
            <a:r>
              <a:rPr lang="en-US"/>
              <a:t> online</a:t>
            </a:r>
          </a:p>
          <a:p>
            <a:pPr>
              <a:buFont typeface="Wingdings" pitchFamily="2" charset="2"/>
              <a:buNone/>
            </a:pPr>
            <a:r>
              <a:rPr lang="en-US"/>
              <a:t>(8) google</a:t>
            </a:r>
          </a:p>
          <a:p>
            <a:pPr>
              <a:buFont typeface="Wingdings" pitchFamily="2" charset="2"/>
              <a:buNone/>
            </a:pPr>
            <a:r>
              <a:rPr lang="en-US"/>
              <a:t>(9) YouTube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505200"/>
            <a:ext cx="26670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572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Started…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You’ll need half a page </a:t>
            </a:r>
            <a:r>
              <a:rPr lang="en-US" dirty="0" smtClean="0"/>
              <a:t>of </a:t>
            </a:r>
            <a:r>
              <a:rPr lang="en-US" dirty="0" err="1" smtClean="0"/>
              <a:t>looseleaf</a:t>
            </a:r>
            <a:r>
              <a:rPr lang="en-US" dirty="0" smtClean="0"/>
              <a:t> paper</a:t>
            </a:r>
          </a:p>
          <a:p>
            <a:r>
              <a:rPr lang="en-US" dirty="0" smtClean="0"/>
              <a:t>Write </a:t>
            </a:r>
            <a:r>
              <a:rPr lang="en-US" dirty="0"/>
              <a:t>the </a:t>
            </a:r>
            <a:r>
              <a:rPr lang="en-US" dirty="0" smtClean="0"/>
              <a:t>date and your name </a:t>
            </a:r>
            <a:r>
              <a:rPr lang="en-US" dirty="0"/>
              <a:t>in the top right hand </a:t>
            </a:r>
            <a:r>
              <a:rPr lang="en-US" dirty="0" smtClean="0"/>
              <a:t>corner</a:t>
            </a:r>
          </a:p>
          <a:p>
            <a:r>
              <a:rPr lang="en-US" dirty="0" smtClean="0"/>
              <a:t>Number </a:t>
            </a:r>
            <a:r>
              <a:rPr lang="en-US" dirty="0"/>
              <a:t>your paper 1 </a:t>
            </a:r>
            <a:r>
              <a:rPr lang="en-US" dirty="0" smtClean="0"/>
              <a:t>through 9 </a:t>
            </a:r>
            <a:endParaRPr lang="en-US" dirty="0"/>
          </a:p>
          <a:p>
            <a:r>
              <a:rPr lang="en-US" dirty="0"/>
              <a:t>You may skip lines if you’d like to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6400800" cy="1219200"/>
          </a:xfrm>
        </p:spPr>
        <p:txBody>
          <a:bodyPr/>
          <a:lstStyle/>
          <a:p>
            <a:r>
              <a:rPr lang="en-US" dirty="0"/>
              <a:t>Why do you know? Because...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914400"/>
            <a:ext cx="6858000" cy="5562600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time spent with media outlets in the average week, 31% of it is on the Internet.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averages out to about 11 hours a week.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of teens 12-17 own a game console.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 of all teens have a cell phone, send about 50 texts per day, make 1-5 calls per day.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31% of teens who take their phones to school send text messages every day during class time.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Even Scarier…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73% of teens are on social Internet sites (like Facebook).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50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543800" cy="1219200"/>
          </a:xfrm>
        </p:spPr>
        <p:txBody>
          <a:bodyPr/>
          <a:lstStyle/>
          <a:p>
            <a:r>
              <a:rPr lang="en-US" dirty="0" smtClean="0"/>
              <a:t>Teens Don’t Know How to Use it…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371600"/>
            <a:ext cx="6400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 study of teenage </a:t>
            </a:r>
            <a:r>
              <a:rPr lang="en-US" sz="2800" dirty="0" smtClean="0"/>
              <a:t>social sites (like Facebook) published </a:t>
            </a:r>
            <a:r>
              <a:rPr lang="en-US" sz="2800" dirty="0"/>
              <a:t>by the Children's Digital Media Center at Georgetown University “revealed that two-thirds of teenage bloggers provide their age and first name;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60% offer </a:t>
            </a:r>
            <a:r>
              <a:rPr lang="en-US" sz="2800" dirty="0"/>
              <a:t>their location and contact information;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and one in five divulge their full name on their sites” (2006</a:t>
            </a:r>
            <a:r>
              <a:rPr lang="en-US" sz="2800" dirty="0" smtClean="0"/>
              <a:t>).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Do you know what you can do with a full name?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“Leah Panther”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ffectLst/>
              </a:rPr>
              <a:t>Pictures from my wedding</a:t>
            </a:r>
          </a:p>
          <a:p>
            <a:r>
              <a:rPr lang="en-US" sz="2400" dirty="0" smtClean="0">
                <a:effectLst/>
              </a:rPr>
              <a:t>Name of husband, date, location, and time of my wedding</a:t>
            </a:r>
          </a:p>
          <a:p>
            <a:r>
              <a:rPr lang="en-US" sz="2400" dirty="0" smtClean="0">
                <a:effectLst/>
              </a:rPr>
              <a:t>A speech contest from my junior year</a:t>
            </a:r>
          </a:p>
          <a:p>
            <a:r>
              <a:rPr lang="en-US" sz="2400" dirty="0" smtClean="0">
                <a:effectLst/>
              </a:rPr>
              <a:t>A scholarship I won my senior year</a:t>
            </a:r>
          </a:p>
          <a:p>
            <a:r>
              <a:rPr lang="en-US" sz="2400" dirty="0" smtClean="0">
                <a:effectLst/>
              </a:rPr>
              <a:t>The sorority I joined in college</a:t>
            </a:r>
          </a:p>
          <a:p>
            <a:r>
              <a:rPr lang="en-US" sz="2400" dirty="0" smtClean="0">
                <a:effectLst/>
              </a:rPr>
              <a:t>A dance team performance from college</a:t>
            </a:r>
          </a:p>
          <a:p>
            <a:r>
              <a:rPr lang="en-US" sz="2400" dirty="0" smtClean="0">
                <a:effectLst/>
              </a:rPr>
              <a:t>A track event I was in my 8</a:t>
            </a:r>
            <a:r>
              <a:rPr lang="en-US" sz="2400" baseline="30000" dirty="0" smtClean="0">
                <a:effectLst/>
              </a:rPr>
              <a:t>th</a:t>
            </a:r>
            <a:r>
              <a:rPr lang="en-US" sz="2400" dirty="0" smtClean="0">
                <a:effectLst/>
              </a:rPr>
              <a:t> grade year</a:t>
            </a:r>
          </a:p>
          <a:p>
            <a:r>
              <a:rPr lang="en-US" sz="2400" dirty="0" smtClean="0">
                <a:effectLst/>
              </a:rPr>
              <a:t>Articles I wrote for a magazine in college</a:t>
            </a:r>
          </a:p>
          <a:p>
            <a:r>
              <a:rPr lang="en-US" sz="2400" dirty="0" smtClean="0">
                <a:effectLst/>
              </a:rPr>
              <a:t>About my job and what I do 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9241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why are we doing this?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zh-CN">
                <a:ea typeface="宋体" charset="-122"/>
              </a:rPr>
              <a:t>“Television, film, songs and MTV have become the storytellers for our generation; these stories define our identity, beliefs and our purpose in life” (Cheung 2005).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zh-CN">
                <a:ea typeface="宋体" charset="-122"/>
              </a:rPr>
              <a:t>Your generation is defining their world through the media they use.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Why Are We Doing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3124200" cy="4480381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zh-CN" sz="2400" dirty="0" smtClean="0">
                <a:ea typeface="宋体" charset="-122"/>
              </a:rPr>
              <a:t>Because your generation… </a:t>
            </a:r>
          </a:p>
          <a:p>
            <a:pPr lvl="1">
              <a:buFontTx/>
              <a:buChar char="•"/>
            </a:pPr>
            <a:r>
              <a:rPr lang="en-US" altLang="zh-CN" sz="2400" dirty="0" smtClean="0">
                <a:ea typeface="宋体" charset="-122"/>
              </a:rPr>
              <a:t>possesses fewer real-world experiences, </a:t>
            </a:r>
          </a:p>
          <a:p>
            <a:pPr lvl="1">
              <a:buFontTx/>
              <a:buChar char="•"/>
            </a:pPr>
            <a:r>
              <a:rPr lang="en-US" altLang="zh-CN" sz="2400" dirty="0" smtClean="0">
                <a:ea typeface="宋体" charset="-122"/>
              </a:rPr>
              <a:t>idolizes media figures, </a:t>
            </a:r>
          </a:p>
          <a:p>
            <a:pPr lvl="1">
              <a:buFontTx/>
              <a:buChar char="•"/>
            </a:pPr>
            <a:r>
              <a:rPr lang="en-US" altLang="zh-CN" sz="2400" dirty="0" smtClean="0">
                <a:ea typeface="宋体" charset="-122"/>
              </a:rPr>
              <a:t>and have poorer reasoning abilities</a:t>
            </a:r>
          </a:p>
          <a:p>
            <a:pPr marL="457200" lvl="1" indent="0">
              <a:buNone/>
            </a:pPr>
            <a:r>
              <a:rPr lang="en-US" altLang="zh-CN" sz="2400" dirty="0" smtClean="0">
                <a:ea typeface="宋体" charset="-122"/>
              </a:rPr>
              <a:t> </a:t>
            </a:r>
            <a:r>
              <a:rPr lang="en-US" altLang="zh-CN" sz="2400" dirty="0">
                <a:ea typeface="宋体" charset="-122"/>
              </a:rPr>
              <a:t>(Ward &amp; Friedman 2006</a:t>
            </a:r>
            <a:r>
              <a:rPr lang="en-US" altLang="zh-CN" sz="2400" dirty="0" smtClean="0">
                <a:ea typeface="宋体" charset="-122"/>
              </a:rPr>
              <a:t>) </a:t>
            </a:r>
            <a:endParaRPr lang="en-US" sz="2400" dirty="0"/>
          </a:p>
          <a:p>
            <a:pPr lvl="1">
              <a:buFontTx/>
              <a:buChar char="•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1371600"/>
            <a:ext cx="3124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Teenagers think reality TV = reality; that life should be like a TV show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Teenagers think Paris Hilton, Justin </a:t>
            </a:r>
            <a:r>
              <a:rPr lang="en-US" sz="2000" dirty="0" err="1" smtClean="0"/>
              <a:t>Bieber</a:t>
            </a:r>
            <a:r>
              <a:rPr lang="en-US" sz="2000" dirty="0" smtClean="0"/>
              <a:t>, and Katy Perry are better role models than politicians, activists, and writers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Teenagers cannot solve problems or think deeply because too much information is given to them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4419600" y="2057400"/>
            <a:ext cx="914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648200" y="3733800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343400" y="4876800"/>
            <a:ext cx="990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we going to do?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295400"/>
            <a:ext cx="6400800" cy="3962400"/>
          </a:xfrm>
        </p:spPr>
        <p:txBody>
          <a:bodyPr/>
          <a:lstStyle/>
          <a:p>
            <a:r>
              <a:rPr lang="en-US"/>
              <a:t>Explore </a:t>
            </a:r>
            <a:r>
              <a:rPr lang="en-US" b="1" i="1"/>
              <a:t>Visual Publications</a:t>
            </a:r>
            <a:r>
              <a:rPr lang="en-US"/>
              <a:t> through advertising</a:t>
            </a:r>
          </a:p>
          <a:p>
            <a:r>
              <a:rPr lang="en-US"/>
              <a:t>Learn how to analyze and interpret advertisers’ messages</a:t>
            </a:r>
          </a:p>
          <a:p>
            <a:r>
              <a:rPr lang="en-US"/>
              <a:t>Create our own advertisements applying what we learn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648200"/>
            <a:ext cx="57150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Number One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1905000"/>
            <a:ext cx="3962400" cy="2782888"/>
          </a:xfrm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667000" y="5181600"/>
            <a:ext cx="5410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(1) What company does this symbol represent?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Number Two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1447800"/>
            <a:ext cx="5486400" cy="3852863"/>
          </a:xfrm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743200" y="5334000"/>
            <a:ext cx="533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(2) What company does this symbol represent?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Number Three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1828800"/>
            <a:ext cx="4191000" cy="2943225"/>
          </a:xfrm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86000" y="4495800"/>
            <a:ext cx="655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(3) What sports team does this symbol represent?</a:t>
            </a:r>
          </a:p>
          <a:p>
            <a:pPr algn="ctr">
              <a:spcBef>
                <a:spcPct val="50000"/>
              </a:spcBef>
            </a:pPr>
            <a:r>
              <a:rPr lang="en-US" sz="3200"/>
              <a:t>Bonus: What sport does this team play?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Review! What are the answers?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arenBoth"/>
            </a:pPr>
            <a:r>
              <a:rPr lang="en-US"/>
              <a:t>McDonalds</a:t>
            </a:r>
          </a:p>
          <a:p>
            <a:pPr marL="609600" indent="-609600">
              <a:buFont typeface="Wingdings" pitchFamily="2" charset="2"/>
              <a:buAutoNum type="arabicParenBoth"/>
            </a:pPr>
            <a:r>
              <a:rPr lang="en-US"/>
              <a:t>Nike</a:t>
            </a:r>
          </a:p>
          <a:p>
            <a:pPr marL="609600" indent="-609600">
              <a:buFont typeface="Wingdings" pitchFamily="2" charset="2"/>
              <a:buAutoNum type="arabicParenBoth"/>
            </a:pPr>
            <a:r>
              <a:rPr lang="en-US"/>
              <a:t>Kansas City Chiefs</a:t>
            </a:r>
          </a:p>
          <a:p>
            <a:pPr marL="990600" lvl="1" indent="-533400">
              <a:buFont typeface="Wingdings" pitchFamily="2" charset="2"/>
              <a:buAutoNum type="arabicParenBoth"/>
            </a:pPr>
            <a:r>
              <a:rPr lang="en-US"/>
              <a:t>Football</a:t>
            </a:r>
          </a:p>
          <a:p>
            <a:pPr marL="990600" lvl="1" indent="-533400">
              <a:buFont typeface="Wingdings" pitchFamily="2" charset="2"/>
              <a:buNone/>
            </a:pPr>
            <a:endParaRPr lang="en-US"/>
          </a:p>
          <a:p>
            <a:pPr marL="990600" lvl="1" indent="-533400" algn="ctr">
              <a:buFont typeface="Wingdings" pitchFamily="2" charset="2"/>
              <a:buNone/>
            </a:pPr>
            <a:r>
              <a:rPr lang="en-US" sz="3600" i="1"/>
              <a:t>How did you do?</a:t>
            </a:r>
          </a:p>
          <a:p>
            <a:pPr marL="990600" lvl="1" indent="-533400" algn="ctr">
              <a:buFont typeface="Wingdings" pitchFamily="2" charset="2"/>
              <a:buNone/>
            </a:pPr>
            <a:endParaRPr lang="en-US" sz="3600" i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you know? Because...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0"/>
            <a:ext cx="6553200" cy="5029200"/>
          </a:xfrm>
        </p:spPr>
        <p:txBody>
          <a:bodyPr/>
          <a:lstStyle/>
          <a:p>
            <a:r>
              <a:rPr lang="en-US" dirty="0"/>
              <a:t>$263.77 billion is spent each year on advertising. </a:t>
            </a:r>
          </a:p>
          <a:p>
            <a:r>
              <a:rPr lang="en-US" dirty="0"/>
              <a:t>Most of it is towards children and teenagers</a:t>
            </a:r>
          </a:p>
          <a:p>
            <a:r>
              <a:rPr lang="en-US" dirty="0"/>
              <a:t>That’s the same as </a:t>
            </a:r>
            <a:r>
              <a:rPr lang="en-US" dirty="0" smtClean="0"/>
              <a:t>nearly 11 million students</a:t>
            </a:r>
            <a:r>
              <a:rPr lang="en-US" dirty="0"/>
              <a:t>’ tuition to either </a:t>
            </a:r>
            <a:r>
              <a:rPr lang="en-US" dirty="0" err="1"/>
              <a:t>Mizzou</a:t>
            </a:r>
            <a:r>
              <a:rPr lang="en-US" dirty="0"/>
              <a:t> or KU for four years. </a:t>
            </a:r>
          </a:p>
          <a:p>
            <a:r>
              <a:rPr lang="en-US" dirty="0"/>
              <a:t>Or </a:t>
            </a:r>
            <a:r>
              <a:rPr lang="en-US" dirty="0" smtClean="0"/>
              <a:t>about 4.4 million of </a:t>
            </a:r>
            <a:r>
              <a:rPr lang="en-US" dirty="0"/>
              <a:t>the priciest BMW’s on the road.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Effects?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Children convince adults to spend an estimated $500 billion a year on products seen from advertising</a:t>
            </a:r>
          </a:p>
          <a:p>
            <a:r>
              <a:rPr lang="en-US" sz="2800" dirty="0" smtClean="0"/>
              <a:t>Advertising is not racially diverse (74% Caucasian)</a:t>
            </a:r>
          </a:p>
          <a:p>
            <a:r>
              <a:rPr lang="en-US" sz="2800" dirty="0" smtClean="0"/>
              <a:t>Sexuality is used so much that teens are twice as likely to engage in risky sexual behavior if they are exposed to high amounts of advertising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4082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Number Four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1524000"/>
            <a:ext cx="4876800" cy="3425825"/>
          </a:xfrm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895600" y="5181600"/>
            <a:ext cx="5181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(4) What show is this cartoon character from?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1089</TotalTime>
  <Words>996</Words>
  <Application>Microsoft Office PowerPoint</Application>
  <PresentationFormat>On-screen Show (4:3)</PresentationFormat>
  <Paragraphs>107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Proposal</vt:lpstr>
      <vt:lpstr>Do you know your media?</vt:lpstr>
      <vt:lpstr>Getting Started…</vt:lpstr>
      <vt:lpstr>Question Number One</vt:lpstr>
      <vt:lpstr>Question Number Two</vt:lpstr>
      <vt:lpstr>Question Number Three</vt:lpstr>
      <vt:lpstr>Review! What are the answers?</vt:lpstr>
      <vt:lpstr>Why do you know? Because...</vt:lpstr>
      <vt:lpstr>What are the Effects?</vt:lpstr>
      <vt:lpstr>Question Number Four</vt:lpstr>
      <vt:lpstr>Question Number Five</vt:lpstr>
      <vt:lpstr>Question Number Six</vt:lpstr>
      <vt:lpstr>Review! What are the answers?</vt:lpstr>
      <vt:lpstr>Why do you know? Because...</vt:lpstr>
      <vt:lpstr>Why do you know? Because..</vt:lpstr>
      <vt:lpstr>What are the Effects?</vt:lpstr>
      <vt:lpstr>Question Number Seven</vt:lpstr>
      <vt:lpstr>Question Number Eight</vt:lpstr>
      <vt:lpstr>Question Number Nine</vt:lpstr>
      <vt:lpstr>Review! What are the answers?</vt:lpstr>
      <vt:lpstr>Why do you know? Because...</vt:lpstr>
      <vt:lpstr>And Even Scarier…</vt:lpstr>
      <vt:lpstr>Teens Don’t Know How to Use it…</vt:lpstr>
      <vt:lpstr>“Leah Panther”</vt:lpstr>
      <vt:lpstr>So why are we doing this?</vt:lpstr>
      <vt:lpstr>So Why Are We Doing This?</vt:lpstr>
      <vt:lpstr>What are we going to do?</vt:lpstr>
    </vt:vector>
  </TitlesOfParts>
  <Company>Student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 your media?</dc:title>
  <dc:creator>Leah Panther</dc:creator>
  <cp:lastModifiedBy>pantherl</cp:lastModifiedBy>
  <cp:revision>41</cp:revision>
  <dcterms:created xsi:type="dcterms:W3CDTF">2008-09-15T22:26:01Z</dcterms:created>
  <dcterms:modified xsi:type="dcterms:W3CDTF">2012-10-16T14:27:35Z</dcterms:modified>
</cp:coreProperties>
</file>