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9" r:id="rId5"/>
    <p:sldId id="258" r:id="rId6"/>
    <p:sldId id="265" r:id="rId7"/>
    <p:sldId id="259" r:id="rId8"/>
    <p:sldId id="266" r:id="rId9"/>
    <p:sldId id="260" r:id="rId10"/>
    <p:sldId id="267" r:id="rId11"/>
    <p:sldId id="261" r:id="rId12"/>
    <p:sldId id="271" r:id="rId13"/>
    <p:sldId id="262" r:id="rId14"/>
    <p:sldId id="270" r:id="rId15"/>
    <p:sldId id="263" r:id="rId16"/>
    <p:sldId id="264" r:id="rId17"/>
    <p:sldId id="272" r:id="rId18"/>
    <p:sldId id="273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6CE3B5-31FE-4EA8-BBFF-EA41F06AC91C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12E6E6-3AE1-4192-8003-1BAE8089A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6CE3B5-31FE-4EA8-BBFF-EA41F06AC91C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2E6E6-3AE1-4192-8003-1BAE8089A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6CE3B5-31FE-4EA8-BBFF-EA41F06AC91C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2E6E6-3AE1-4192-8003-1BAE8089A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6CE3B5-31FE-4EA8-BBFF-EA41F06AC91C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2E6E6-3AE1-4192-8003-1BAE8089A1E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6CE3B5-31FE-4EA8-BBFF-EA41F06AC91C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2E6E6-3AE1-4192-8003-1BAE8089A1E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6CE3B5-31FE-4EA8-BBFF-EA41F06AC91C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2E6E6-3AE1-4192-8003-1BAE8089A1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6CE3B5-31FE-4EA8-BBFF-EA41F06AC91C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2E6E6-3AE1-4192-8003-1BAE8089A1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6CE3B5-31FE-4EA8-BBFF-EA41F06AC91C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2E6E6-3AE1-4192-8003-1BAE8089A1E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6CE3B5-31FE-4EA8-BBFF-EA41F06AC91C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2E6E6-3AE1-4192-8003-1BAE8089A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76CE3B5-31FE-4EA8-BBFF-EA41F06AC91C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2E6E6-3AE1-4192-8003-1BAE8089A1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6CE3B5-31FE-4EA8-BBFF-EA41F06AC91C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12E6E6-3AE1-4192-8003-1BAE8089A1E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76CE3B5-31FE-4EA8-BBFF-EA41F06AC91C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12E6E6-3AE1-4192-8003-1BAE8089A1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imgres?imgurl=http://www.smcvt.edu/images/userimages/sburks/6262/student1.jpg&amp;imgrefurl=http://www.smcvt.edu/library/services/student/default.asp&amp;usg=__QOSNMm9vFsQQmTZcPdvaUJ3p0KA=&amp;h=928&amp;w=1076&amp;sz=166&amp;hl=en&amp;start=17&amp;zoom=1&amp;itbs=1&amp;tbnid=70DDVFvJ-t6MAM:&amp;tbnh=129&amp;tbnw=150&amp;prev=/images?q=student+photo&amp;hl=en&amp;gbv=2&amp;tbs=isch: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imgres?imgurl=http://www.arncliffe.n-yorks.sch.uk/i/may2007/Arncliffe%20Primary%20school%20photo.jpg&amp;imgrefurl=http://www.arncliffe.n-yorks.sch.uk/&amp;usg=__zyWxRnEGZyKwArCIyJQMe-zi-XU=&amp;h=423&amp;w=640&amp;sz=82&amp;hl=en&amp;start=1&amp;zoom=1&amp;itbs=1&amp;tbnid=xKlNHa4B48XFcM:&amp;tbnh=91&amp;tbnw=137&amp;prev=/images?q=school+photo&amp;hl=en&amp;gbv=2&amp;tbs=isch: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imgres?imgurl=http://photogo.files.wordpress.com/2008/10/soldiers_marching_toward_normandy_copy1.jpg&amp;imgrefurl=http://photogo.wordpress.com/2008/10/14/what-it-means-to-be-a-photographer/&amp;usg=__uw1FBCPzvvikbxF0fx02WiF66HU=&amp;h=949&amp;w=1464&amp;sz=1132&amp;hl=en&amp;start=7&amp;zoom=1&amp;itbs=1&amp;tbnid=vLMVCDi6pgw2DM:&amp;tbnh=97&amp;tbnw=150&amp;prev=/images?q=photojournalism&amp;hl=en&amp;gbv=2&amp;tbs=isch: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simpsoncrazy.com/content/pictures/bart/BartSimpson8.gif&amp;imgrefurl=http://www.simpsoncrazy.com/pictures/bart&amp;usg=__179C_CbOmvMj-H8C-sqF4NNxWI0=&amp;h=630&amp;w=390&amp;sz=24&amp;hl=en&amp;start=18&amp;zoom=1&amp;itbs=1&amp;tbnid=xJXBWs3-h1VOZM:&amp;tbnh=137&amp;tbnw=85&amp;prev=/images?q=bart+simpson&amp;hl=en&amp;gbv=2&amp;tbs=isch:1" TargetMode="External"/><Relationship Id="rId2" Type="http://schemas.openxmlformats.org/officeDocument/2006/relationships/hyperlink" Target="http://www.fox.com/thesimpson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Copyright Infringement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Let’s keep the </a:t>
            </a:r>
            <a:r>
              <a:rPr lang="en-US" i="1" dirty="0" smtClean="0"/>
              <a:t>Lakeview Lately</a:t>
            </a:r>
            <a:r>
              <a:rPr lang="en-US" dirty="0" smtClean="0"/>
              <a:t> legal!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names and characteristics if movie and TV characters are copyrighted. Use of these illustrations must be purchased through the creator.</a:t>
            </a:r>
          </a:p>
          <a:p>
            <a:r>
              <a:rPr lang="en-US" dirty="0" smtClean="0"/>
              <a:t>Famous case: School Board vs. Monopoly</a:t>
            </a:r>
          </a:p>
          <a:p>
            <a:r>
              <a:rPr lang="en-US" dirty="0" smtClean="0"/>
              <a:t>Famous example: Blurred logos in reality TV shows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Answer?			Illegal!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is a picture taken on a scavenger hunt day</a:t>
            </a:r>
          </a:p>
          <a:p>
            <a:r>
              <a:rPr lang="en-US" dirty="0" smtClean="0"/>
              <a:t>The caption reads: “Melissa </a:t>
            </a:r>
            <a:r>
              <a:rPr lang="en-US" dirty="0" err="1" smtClean="0"/>
              <a:t>Soluri</a:t>
            </a:r>
            <a:r>
              <a:rPr lang="en-US" dirty="0" smtClean="0"/>
              <a:t> ponders the meaning of life and how to define ‘inquisitive’ at the Lakeview Media Center.”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Four</a:t>
            </a:r>
            <a:endParaRPr lang="en-US" dirty="0"/>
          </a:p>
        </p:txBody>
      </p:sp>
      <p:pic>
        <p:nvPicPr>
          <p:cNvPr id="21506" name="Picture 2" descr="http://t3.gstatic.com/images?q=tbn:70DDVFvJ-t6MAM:http://www.smcvt.edu/images/userimages/sburks/6262/student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371600"/>
            <a:ext cx="3124200" cy="26868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long as the photographer announces him or herself as working for the newspaper or yearbook, this photograph may be used. </a:t>
            </a:r>
          </a:p>
          <a:p>
            <a:r>
              <a:rPr lang="en-US" dirty="0" smtClean="0"/>
              <a:t>If the person pictured requests that the copy be deleted or not used, it is then illegal to use the photograph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Answer?			Legal! (Mostly)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school portrait taken by Lifetouch last Fall</a:t>
            </a:r>
          </a:p>
          <a:p>
            <a:r>
              <a:rPr lang="en-US" dirty="0" smtClean="0"/>
              <a:t>Caption reads: “Here are the students in Miss Thompson’s third grade class.”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Five</a:t>
            </a:r>
            <a:endParaRPr lang="en-US" dirty="0"/>
          </a:p>
        </p:txBody>
      </p:sp>
      <p:pic>
        <p:nvPicPr>
          <p:cNvPr id="20482" name="Picture 2" descr="http://t1.gstatic.com/images?q=tbn:xKlNHa4B48XFcM:http://www.arncliffe.n-yorks.sch.uk/i/may2007/Arncliffe%2520Primary%2520school%2520phot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524000"/>
            <a:ext cx="3441556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LifeTouch</a:t>
            </a:r>
            <a:r>
              <a:rPr lang="en-US" dirty="0" smtClean="0"/>
              <a:t> has an exclusive contract with its schools to allow use of any of their photographs in school publications.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Answer?			Legal!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Photo from worldwartwophotography.org</a:t>
            </a:r>
          </a:p>
          <a:p>
            <a:r>
              <a:rPr lang="en-US" dirty="0" smtClean="0"/>
              <a:t>Caption reads: “Soldiers land on Normandy Beach on the famed D-Day. Photo reprinted courtesy of worldwartwophotography.org and Norman Miller.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Six</a:t>
            </a:r>
            <a:endParaRPr lang="en-US" dirty="0"/>
          </a:p>
        </p:txBody>
      </p:sp>
      <p:pic>
        <p:nvPicPr>
          <p:cNvPr id="19458" name="Picture 2" descr="http://t1.gstatic.com/images?q=tbn:vLMVCDi6pgw2DM:http://photogo.files.wordpress.com/2008/10/soldiers_marching_toward_normandy_copy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524000"/>
            <a:ext cx="3505200" cy="2266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Permission from the photographer and company hosting the photograph needs to be granted</a:t>
            </a:r>
          </a:p>
          <a:p>
            <a:r>
              <a:rPr lang="en-US" dirty="0" smtClean="0"/>
              <a:t>This typically involves a written request, fee, and contract regarding how many times it can be printed</a:t>
            </a:r>
          </a:p>
          <a:p>
            <a:r>
              <a:rPr lang="en-US" dirty="0" smtClean="0"/>
              <a:t>“Fair Use” specifies that images can be used for educational purposes if cited. While it’s a stretch, if a publication is not sold for profit (i.e. school newspaper) than it falls under this narrow umbrella. However, the photographer and original source need to be cited.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Answer?		Illegal. </a:t>
            </a:r>
            <a:r>
              <a:rPr lang="en-US" dirty="0" err="1" smtClean="0"/>
              <a:t>Kinda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19200"/>
            <a:ext cx="9601200" cy="5257800"/>
          </a:xfrm>
        </p:spPr>
        <p:txBody>
          <a:bodyPr/>
          <a:lstStyle/>
          <a:p>
            <a:r>
              <a:rPr lang="en-US" dirty="0" smtClean="0"/>
              <a:t>Is it over 70 years old?		Use it.</a:t>
            </a:r>
          </a:p>
          <a:p>
            <a:r>
              <a:rPr lang="en-US" dirty="0" smtClean="0"/>
              <a:t>Is it from Microsoft Clip art?	Use it.</a:t>
            </a:r>
          </a:p>
          <a:p>
            <a:r>
              <a:rPr lang="en-US" dirty="0" smtClean="0"/>
              <a:t>Was it taken by a student? 	Use it </a:t>
            </a:r>
            <a:r>
              <a:rPr lang="en-US" sz="1200" dirty="0" smtClean="0"/>
              <a:t>(with permission of the subject).</a:t>
            </a:r>
          </a:p>
          <a:p>
            <a:r>
              <a:rPr lang="en-US" dirty="0" smtClean="0"/>
              <a:t>Was it taken by </a:t>
            </a:r>
            <a:r>
              <a:rPr lang="en-US" dirty="0" err="1" smtClean="0"/>
              <a:t>LifeTouch</a:t>
            </a:r>
            <a:r>
              <a:rPr lang="en-US" dirty="0" smtClean="0"/>
              <a:t>?	Use it. </a:t>
            </a:r>
          </a:p>
          <a:p>
            <a:r>
              <a:rPr lang="en-US" dirty="0" smtClean="0"/>
              <a:t>Was it taken from a website?	Use it </a:t>
            </a:r>
            <a:r>
              <a:rPr lang="en-US" sz="1200" dirty="0" smtClean="0"/>
              <a:t>(with citations and caution).</a:t>
            </a:r>
          </a:p>
          <a:p>
            <a:r>
              <a:rPr lang="en-US" dirty="0" smtClean="0"/>
              <a:t>Is it copyrighted?			Never use it.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Facts: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a picture of Bart Simpson? Take a picture of someone dressed similar to him. Or a drawing that sort of looks like him.</a:t>
            </a:r>
          </a:p>
          <a:p>
            <a:r>
              <a:rPr lang="en-US" dirty="0" smtClean="0"/>
              <a:t>Want a picture of a sport’s team’s logo? Take a picture of someone wearing the team’s jersey or apparel</a:t>
            </a:r>
            <a:r>
              <a:rPr lang="en-US" smtClean="0"/>
              <a:t>.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Evade Copyright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show you six different pictures with a variety of citations.</a:t>
            </a:r>
          </a:p>
          <a:p>
            <a:r>
              <a:rPr lang="en-US" dirty="0" smtClean="0"/>
              <a:t>You need to number your paper 1-6 and respond “legal” or “illegal” to each picture</a:t>
            </a:r>
          </a:p>
          <a:p>
            <a:r>
              <a:rPr lang="en-US" dirty="0" smtClean="0"/>
              <a:t>Be ready to defend your answers!</a:t>
            </a:r>
          </a:p>
          <a:p>
            <a:r>
              <a:rPr lang="en-US" dirty="0" smtClean="0"/>
              <a:t>After each questions, I’ll reveal the right answer!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Copyright Law (updated in 1998):</a:t>
            </a:r>
          </a:p>
          <a:p>
            <a:pPr lvl="1"/>
            <a:r>
              <a:rPr lang="en-US" dirty="0" smtClean="0"/>
              <a:t>“Copyright law protects the individual’s right to control the use of their intellectual property.</a:t>
            </a:r>
          </a:p>
          <a:p>
            <a:pPr lvl="1"/>
            <a:r>
              <a:rPr lang="en-US" dirty="0" smtClean="0"/>
              <a:t>Applies to literature, music, lyrics, plays, choreography, pictures, photos, sculptures, graphics, movies, audiovisual works, and sound recordings</a:t>
            </a:r>
          </a:p>
          <a:p>
            <a:pPr lvl="1"/>
            <a:r>
              <a:rPr lang="en-US" dirty="0" smtClean="0"/>
              <a:t>Using copyrighted materials without permission can result in a lawsuit and heavy penalties for your publication and your school. If done knowingly, you could face criminal penalties.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Hints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doctrine of fair use</a:t>
            </a:r>
          </a:p>
          <a:p>
            <a:pPr lvl="1"/>
            <a:r>
              <a:rPr lang="en-US" dirty="0" smtClean="0"/>
              <a:t>Allows a journalist to copy a limited portion of published material, such as in news reporting, editorials, or for criticism, education and research.</a:t>
            </a:r>
          </a:p>
          <a:p>
            <a:pPr lvl="1"/>
            <a:r>
              <a:rPr lang="en-US" dirty="0" smtClean="0"/>
              <a:t>Allows the use of a limited number of lines from a book, movie, or poem</a:t>
            </a:r>
          </a:p>
          <a:p>
            <a:pPr lvl="1"/>
            <a:r>
              <a:rPr lang="en-US" dirty="0" smtClean="0"/>
              <a:t>Allows the use of brief quotes</a:t>
            </a:r>
          </a:p>
          <a:p>
            <a:pPr lvl="1"/>
            <a:r>
              <a:rPr lang="en-US" dirty="0" smtClean="0"/>
              <a:t>Allows a suggestion of a character (including comics and cartoons) but not an exact likeness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</a:t>
            </a:r>
            <a:r>
              <a:rPr lang="en-US" dirty="0" smtClean="0"/>
              <a:t>Hints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photo is from Microsoft Clip Art.</a:t>
            </a:r>
          </a:p>
          <a:p>
            <a:r>
              <a:rPr lang="en-US" dirty="0" smtClean="0"/>
              <a:t>The caption reads: “Ladybugs attack New York City—are you safe?”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One</a:t>
            </a:r>
            <a:endParaRPr lang="en-US" dirty="0"/>
          </a:p>
        </p:txBody>
      </p:sp>
      <p:pic>
        <p:nvPicPr>
          <p:cNvPr id="1026" name="Picture 2" descr="C:\Users\pantherl\AppData\Local\Microsoft\Windows\Temporary Internet Files\Content.IE5\BRCK1VAD\MC90038421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600200"/>
            <a:ext cx="3048000" cy="23331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Microsoft Office Suites provides free clip art as part of its package</a:t>
            </a:r>
          </a:p>
          <a:p>
            <a:r>
              <a:rPr lang="en-US" dirty="0" smtClean="0"/>
              <a:t>You do not need to cite your source when using clip art from Microsoft</a:t>
            </a:r>
          </a:p>
          <a:p>
            <a:r>
              <a:rPr lang="en-US" dirty="0" smtClean="0"/>
              <a:t>Clip art found online must have the label “free” in order to be usable. </a:t>
            </a:r>
          </a:p>
          <a:p>
            <a:r>
              <a:rPr lang="en-US" dirty="0" smtClean="0"/>
              <a:t>Clip art found online must be offered by the  original artist in order to be used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Answer?		LEGAL!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picture is from an online bicycle website</a:t>
            </a:r>
          </a:p>
          <a:p>
            <a:r>
              <a:rPr lang="en-US" dirty="0" smtClean="0"/>
              <a:t>The caption reads: “Art </a:t>
            </a:r>
            <a:r>
              <a:rPr lang="en-US" dirty="0" err="1" smtClean="0"/>
              <a:t>McArther</a:t>
            </a:r>
            <a:r>
              <a:rPr lang="en-US" dirty="0" smtClean="0"/>
              <a:t> pedals down Main Street in October of 1912.”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Two</a:t>
            </a:r>
            <a:endParaRPr lang="en-US" dirty="0"/>
          </a:p>
        </p:txBody>
      </p:sp>
      <p:pic>
        <p:nvPicPr>
          <p:cNvPr id="3074" name="Picture 2" descr="http://yesyoucansan.files.wordpress.com/2010/06/old-bi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447800"/>
            <a:ext cx="2052766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Photography will only be copyrighted for a set period of time. After that time passes it becomes “fair use”</a:t>
            </a:r>
          </a:p>
          <a:p>
            <a:r>
              <a:rPr lang="en-US" dirty="0" smtClean="0"/>
              <a:t>The formula is:</a:t>
            </a:r>
          </a:p>
          <a:p>
            <a:pPr lvl="1"/>
            <a:r>
              <a:rPr lang="en-US" dirty="0" smtClean="0"/>
              <a:t>Creator’s lifetime + 70 years (for original pieces)</a:t>
            </a:r>
          </a:p>
          <a:p>
            <a:pPr marL="393192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Anything created before 1925 is considered “fair use” unless it has been edited, revised, or updated. </a:t>
            </a:r>
          </a:p>
          <a:p>
            <a:pPr lvl="1"/>
            <a:r>
              <a:rPr lang="en-US" dirty="0" smtClean="0"/>
              <a:t>Famous case: Mickey Mouse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Answer?			LEGAL!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Picture of Bart Simpson from </a:t>
            </a:r>
            <a:r>
              <a:rPr lang="en-US" dirty="0" smtClean="0">
                <a:hlinkClick r:id="rId2"/>
              </a:rPr>
              <a:t>www.fox.com/thesimpsons</a:t>
            </a:r>
            <a:endParaRPr lang="en-US" dirty="0" smtClean="0"/>
          </a:p>
          <a:p>
            <a:r>
              <a:rPr lang="en-US" dirty="0" smtClean="0"/>
              <a:t>Caption reads: “Bart Simpson was voted the best cartoon character of all time in a recent Lakeview Poll.”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Three</a:t>
            </a:r>
            <a:endParaRPr lang="en-US" dirty="0"/>
          </a:p>
        </p:txBody>
      </p:sp>
      <p:pic>
        <p:nvPicPr>
          <p:cNvPr id="2050" name="Picture 2" descr="http://t1.gstatic.com/images?q=tbn:xJXBWs3-h1VOZM:http://www.simpsoncrazy.com/content/pictures/bart/BartSimpson8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1143000"/>
            <a:ext cx="1676400" cy="27019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117</TotalTime>
  <Words>775</Words>
  <Application>Microsoft Office PowerPoint</Application>
  <PresentationFormat>On-screen Show (4:3)</PresentationFormat>
  <Paragraphs>105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Copyright Infringement</vt:lpstr>
      <vt:lpstr>Pop Quiz!</vt:lpstr>
      <vt:lpstr>Helpful Hints</vt:lpstr>
      <vt:lpstr>Helpful Hints</vt:lpstr>
      <vt:lpstr>Question One</vt:lpstr>
      <vt:lpstr>Answer?  LEGAL!</vt:lpstr>
      <vt:lpstr>Question Two</vt:lpstr>
      <vt:lpstr>Answer?   LEGAL!</vt:lpstr>
      <vt:lpstr>Question Three</vt:lpstr>
      <vt:lpstr>Answer?   Illegal!</vt:lpstr>
      <vt:lpstr>Question Four</vt:lpstr>
      <vt:lpstr>Answer?   Legal! (Mostly)</vt:lpstr>
      <vt:lpstr>Question Five</vt:lpstr>
      <vt:lpstr>Answer?   Legal!</vt:lpstr>
      <vt:lpstr>Question Six</vt:lpstr>
      <vt:lpstr>Answer?  Illegal. Kinda. </vt:lpstr>
      <vt:lpstr>Fast Facts:</vt:lpstr>
      <vt:lpstr>Ways to Evade Copyright</vt:lpstr>
    </vt:vector>
  </TitlesOfParts>
  <Company>Park Hill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Copyright Infringement</dc:title>
  <dc:creator>pantherl</dc:creator>
  <cp:lastModifiedBy>pantherl</cp:lastModifiedBy>
  <cp:revision>14</cp:revision>
  <cp:lastPrinted>2011-04-07T11:36:29Z</cp:lastPrinted>
  <dcterms:created xsi:type="dcterms:W3CDTF">2010-11-01T14:54:10Z</dcterms:created>
  <dcterms:modified xsi:type="dcterms:W3CDTF">2011-04-07T11:36:39Z</dcterms:modified>
</cp:coreProperties>
</file>